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256" r:id="rId2"/>
    <p:sldId id="257" r:id="rId3"/>
    <p:sldId id="258" r:id="rId4"/>
    <p:sldId id="259" r:id="rId5"/>
    <p:sldId id="260" r:id="rId6"/>
    <p:sldId id="268" r:id="rId7"/>
    <p:sldId id="261" r:id="rId8"/>
    <p:sldId id="262" r:id="rId9"/>
    <p:sldId id="263" r:id="rId10"/>
    <p:sldId id="264" r:id="rId11"/>
    <p:sldId id="265" r:id="rId12"/>
    <p:sldId id="266" r:id="rId13"/>
    <p:sldId id="267"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303" r:id="rId39"/>
    <p:sldId id="294" r:id="rId40"/>
    <p:sldId id="295" r:id="rId41"/>
    <p:sldId id="300" r:id="rId42"/>
    <p:sldId id="297" r:id="rId43"/>
    <p:sldId id="296" r:id="rId44"/>
    <p:sldId id="298" r:id="rId45"/>
    <p:sldId id="299"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3C8D3F-9F2E-4CBC-90E8-EB414D54362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887DBAD-97C2-4098-A3A5-FBBED430E72C}">
      <dgm:prSet/>
      <dgm:spPr/>
      <dgm:t>
        <a:bodyPr/>
        <a:lstStyle/>
        <a:p>
          <a:r>
            <a:rPr lang="fr-FR" b="0" i="0"/>
            <a:t>MP1 - Définition du cahier de charges</a:t>
          </a:r>
          <a:endParaRPr lang="en-US"/>
        </a:p>
      </dgm:t>
    </dgm:pt>
    <dgm:pt modelId="{DAB753D8-DAB1-4B95-A2A4-E1A731D01E26}" type="parTrans" cxnId="{DE9F76D8-51E5-4533-B633-45B6515CE7A4}">
      <dgm:prSet/>
      <dgm:spPr/>
      <dgm:t>
        <a:bodyPr/>
        <a:lstStyle/>
        <a:p>
          <a:endParaRPr lang="en-US"/>
        </a:p>
      </dgm:t>
    </dgm:pt>
    <dgm:pt modelId="{4B0A4EFF-AD3C-4510-BE3A-C61C5CCFE5B6}" type="sibTrans" cxnId="{DE9F76D8-51E5-4533-B633-45B6515CE7A4}">
      <dgm:prSet/>
      <dgm:spPr/>
      <dgm:t>
        <a:bodyPr/>
        <a:lstStyle/>
        <a:p>
          <a:endParaRPr lang="en-US"/>
        </a:p>
      </dgm:t>
    </dgm:pt>
    <dgm:pt modelId="{C9832F14-E693-48CD-9D23-2E1457DD99FC}">
      <dgm:prSet/>
      <dgm:spPr/>
      <dgm:t>
        <a:bodyPr/>
        <a:lstStyle/>
        <a:p>
          <a:r>
            <a:rPr lang="fr-FR" b="0" i="0"/>
            <a:t>MP2 - Diagrammes UML avec Eclipse Papyrus</a:t>
          </a:r>
          <a:endParaRPr lang="en-US"/>
        </a:p>
      </dgm:t>
    </dgm:pt>
    <dgm:pt modelId="{329DFC5E-DB7C-48A4-8C12-850E83406726}" type="parTrans" cxnId="{8DB7AD92-C7D0-4858-98D0-760B618D3B1F}">
      <dgm:prSet/>
      <dgm:spPr/>
      <dgm:t>
        <a:bodyPr/>
        <a:lstStyle/>
        <a:p>
          <a:endParaRPr lang="en-US"/>
        </a:p>
      </dgm:t>
    </dgm:pt>
    <dgm:pt modelId="{88B34A07-8FCE-4930-8797-74B0792AAA7E}" type="sibTrans" cxnId="{8DB7AD92-C7D0-4858-98D0-760B618D3B1F}">
      <dgm:prSet/>
      <dgm:spPr/>
      <dgm:t>
        <a:bodyPr/>
        <a:lstStyle/>
        <a:p>
          <a:endParaRPr lang="en-US"/>
        </a:p>
      </dgm:t>
    </dgm:pt>
    <dgm:pt modelId="{A9402BA8-F3DF-46C5-9C14-A8737E41CE42}">
      <dgm:prSet/>
      <dgm:spPr/>
      <dgm:t>
        <a:bodyPr/>
        <a:lstStyle/>
        <a:p>
          <a:r>
            <a:rPr lang="fr-FR" b="0" i="0"/>
            <a:t>MP3 - Veille Technologique</a:t>
          </a:r>
          <a:endParaRPr lang="en-US"/>
        </a:p>
      </dgm:t>
    </dgm:pt>
    <dgm:pt modelId="{DF369A5C-3A87-4263-9D75-6D2AFBC6C4C8}" type="parTrans" cxnId="{347F85FA-8944-4949-B854-1605B97EEC9C}">
      <dgm:prSet/>
      <dgm:spPr/>
      <dgm:t>
        <a:bodyPr/>
        <a:lstStyle/>
        <a:p>
          <a:endParaRPr lang="en-US"/>
        </a:p>
      </dgm:t>
    </dgm:pt>
    <dgm:pt modelId="{29E3477D-C20E-4EFB-89BC-8FEE326AF3CA}" type="sibTrans" cxnId="{347F85FA-8944-4949-B854-1605B97EEC9C}">
      <dgm:prSet/>
      <dgm:spPr/>
      <dgm:t>
        <a:bodyPr/>
        <a:lstStyle/>
        <a:p>
          <a:endParaRPr lang="en-US"/>
        </a:p>
      </dgm:t>
    </dgm:pt>
    <dgm:pt modelId="{E387B961-9388-4E7C-8DED-DD2289F9F8E6}">
      <dgm:prSet/>
      <dgm:spPr/>
      <dgm:t>
        <a:bodyPr/>
        <a:lstStyle/>
        <a:p>
          <a:r>
            <a:rPr lang="fr-FR" b="0" i="0"/>
            <a:t>MP4 - Projet libre </a:t>
          </a:r>
          <a:endParaRPr lang="en-US"/>
        </a:p>
      </dgm:t>
    </dgm:pt>
    <dgm:pt modelId="{BB3B75EB-BFE7-4324-93C1-CD8F9878708F}" type="parTrans" cxnId="{56748DF2-AA55-44AE-8074-613A9AD89EF4}">
      <dgm:prSet/>
      <dgm:spPr/>
      <dgm:t>
        <a:bodyPr/>
        <a:lstStyle/>
        <a:p>
          <a:endParaRPr lang="en-US"/>
        </a:p>
      </dgm:t>
    </dgm:pt>
    <dgm:pt modelId="{BAA8CEF6-8FE5-45D5-BB68-AAAABFEC461E}" type="sibTrans" cxnId="{56748DF2-AA55-44AE-8074-613A9AD89EF4}">
      <dgm:prSet/>
      <dgm:spPr/>
      <dgm:t>
        <a:bodyPr/>
        <a:lstStyle/>
        <a:p>
          <a:endParaRPr lang="en-US"/>
        </a:p>
      </dgm:t>
    </dgm:pt>
    <dgm:pt modelId="{B7906B70-1C5A-4348-B23F-7708075CE589}" type="pres">
      <dgm:prSet presAssocID="{623C8D3F-9F2E-4CBC-90E8-EB414D54362C}" presName="linear" presStyleCnt="0">
        <dgm:presLayoutVars>
          <dgm:animLvl val="lvl"/>
          <dgm:resizeHandles val="exact"/>
        </dgm:presLayoutVars>
      </dgm:prSet>
      <dgm:spPr/>
    </dgm:pt>
    <dgm:pt modelId="{DBF40127-E5A8-4D98-9BA5-228407E5505A}" type="pres">
      <dgm:prSet presAssocID="{5887DBAD-97C2-4098-A3A5-FBBED430E72C}" presName="parentText" presStyleLbl="node1" presStyleIdx="0" presStyleCnt="4">
        <dgm:presLayoutVars>
          <dgm:chMax val="0"/>
          <dgm:bulletEnabled val="1"/>
        </dgm:presLayoutVars>
      </dgm:prSet>
      <dgm:spPr/>
    </dgm:pt>
    <dgm:pt modelId="{B7586A89-E659-4654-9511-15BD7D57C992}" type="pres">
      <dgm:prSet presAssocID="{4B0A4EFF-AD3C-4510-BE3A-C61C5CCFE5B6}" presName="spacer" presStyleCnt="0"/>
      <dgm:spPr/>
    </dgm:pt>
    <dgm:pt modelId="{F44BC4C3-20DF-47F9-B4CD-804C0F4FA45B}" type="pres">
      <dgm:prSet presAssocID="{C9832F14-E693-48CD-9D23-2E1457DD99FC}" presName="parentText" presStyleLbl="node1" presStyleIdx="1" presStyleCnt="4">
        <dgm:presLayoutVars>
          <dgm:chMax val="0"/>
          <dgm:bulletEnabled val="1"/>
        </dgm:presLayoutVars>
      </dgm:prSet>
      <dgm:spPr/>
    </dgm:pt>
    <dgm:pt modelId="{BBD63CFA-3200-4E2B-B7FB-EB22AD90A560}" type="pres">
      <dgm:prSet presAssocID="{88B34A07-8FCE-4930-8797-74B0792AAA7E}" presName="spacer" presStyleCnt="0"/>
      <dgm:spPr/>
    </dgm:pt>
    <dgm:pt modelId="{E4F2A8B7-0EAE-480F-BD6F-ABFBFE4808A3}" type="pres">
      <dgm:prSet presAssocID="{A9402BA8-F3DF-46C5-9C14-A8737E41CE42}" presName="parentText" presStyleLbl="node1" presStyleIdx="2" presStyleCnt="4">
        <dgm:presLayoutVars>
          <dgm:chMax val="0"/>
          <dgm:bulletEnabled val="1"/>
        </dgm:presLayoutVars>
      </dgm:prSet>
      <dgm:spPr/>
    </dgm:pt>
    <dgm:pt modelId="{CC465643-40F6-4296-84FE-778B4A5D37F0}" type="pres">
      <dgm:prSet presAssocID="{29E3477D-C20E-4EFB-89BC-8FEE326AF3CA}" presName="spacer" presStyleCnt="0"/>
      <dgm:spPr/>
    </dgm:pt>
    <dgm:pt modelId="{12B4361F-BA66-4BDE-B897-62C0C9D5C676}" type="pres">
      <dgm:prSet presAssocID="{E387B961-9388-4E7C-8DED-DD2289F9F8E6}" presName="parentText" presStyleLbl="node1" presStyleIdx="3" presStyleCnt="4">
        <dgm:presLayoutVars>
          <dgm:chMax val="0"/>
          <dgm:bulletEnabled val="1"/>
        </dgm:presLayoutVars>
      </dgm:prSet>
      <dgm:spPr/>
    </dgm:pt>
  </dgm:ptLst>
  <dgm:cxnLst>
    <dgm:cxn modelId="{94B26F14-DC7A-428E-9B68-53AF9851D153}" type="presOf" srcId="{E387B961-9388-4E7C-8DED-DD2289F9F8E6}" destId="{12B4361F-BA66-4BDE-B897-62C0C9D5C676}" srcOrd="0" destOrd="0" presId="urn:microsoft.com/office/officeart/2005/8/layout/vList2"/>
    <dgm:cxn modelId="{3FDC135A-D735-486F-9EF4-1EDF2BE81CD4}" type="presOf" srcId="{5887DBAD-97C2-4098-A3A5-FBBED430E72C}" destId="{DBF40127-E5A8-4D98-9BA5-228407E5505A}" srcOrd="0" destOrd="0" presId="urn:microsoft.com/office/officeart/2005/8/layout/vList2"/>
    <dgm:cxn modelId="{40C7EC7B-E0E7-430B-9135-AF4034EFF741}" type="presOf" srcId="{A9402BA8-F3DF-46C5-9C14-A8737E41CE42}" destId="{E4F2A8B7-0EAE-480F-BD6F-ABFBFE4808A3}" srcOrd="0" destOrd="0" presId="urn:microsoft.com/office/officeart/2005/8/layout/vList2"/>
    <dgm:cxn modelId="{8DB7AD92-C7D0-4858-98D0-760B618D3B1F}" srcId="{623C8D3F-9F2E-4CBC-90E8-EB414D54362C}" destId="{C9832F14-E693-48CD-9D23-2E1457DD99FC}" srcOrd="1" destOrd="0" parTransId="{329DFC5E-DB7C-48A4-8C12-850E83406726}" sibTransId="{88B34A07-8FCE-4930-8797-74B0792AAA7E}"/>
    <dgm:cxn modelId="{C51B1BD0-D761-43BC-8260-20481185883F}" type="presOf" srcId="{623C8D3F-9F2E-4CBC-90E8-EB414D54362C}" destId="{B7906B70-1C5A-4348-B23F-7708075CE589}" srcOrd="0" destOrd="0" presId="urn:microsoft.com/office/officeart/2005/8/layout/vList2"/>
    <dgm:cxn modelId="{D7FC51D7-ABEB-4820-B093-6F884F2704AC}" type="presOf" srcId="{C9832F14-E693-48CD-9D23-2E1457DD99FC}" destId="{F44BC4C3-20DF-47F9-B4CD-804C0F4FA45B}" srcOrd="0" destOrd="0" presId="urn:microsoft.com/office/officeart/2005/8/layout/vList2"/>
    <dgm:cxn modelId="{DE9F76D8-51E5-4533-B633-45B6515CE7A4}" srcId="{623C8D3F-9F2E-4CBC-90E8-EB414D54362C}" destId="{5887DBAD-97C2-4098-A3A5-FBBED430E72C}" srcOrd="0" destOrd="0" parTransId="{DAB753D8-DAB1-4B95-A2A4-E1A731D01E26}" sibTransId="{4B0A4EFF-AD3C-4510-BE3A-C61C5CCFE5B6}"/>
    <dgm:cxn modelId="{56748DF2-AA55-44AE-8074-613A9AD89EF4}" srcId="{623C8D3F-9F2E-4CBC-90E8-EB414D54362C}" destId="{E387B961-9388-4E7C-8DED-DD2289F9F8E6}" srcOrd="3" destOrd="0" parTransId="{BB3B75EB-BFE7-4324-93C1-CD8F9878708F}" sibTransId="{BAA8CEF6-8FE5-45D5-BB68-AAAABFEC461E}"/>
    <dgm:cxn modelId="{347F85FA-8944-4949-B854-1605B97EEC9C}" srcId="{623C8D3F-9F2E-4CBC-90E8-EB414D54362C}" destId="{A9402BA8-F3DF-46C5-9C14-A8737E41CE42}" srcOrd="2" destOrd="0" parTransId="{DF369A5C-3A87-4263-9D75-6D2AFBC6C4C8}" sibTransId="{29E3477D-C20E-4EFB-89BC-8FEE326AF3CA}"/>
    <dgm:cxn modelId="{C2E424B2-2B49-4D95-BEF6-10FAF6F25B3D}" type="presParOf" srcId="{B7906B70-1C5A-4348-B23F-7708075CE589}" destId="{DBF40127-E5A8-4D98-9BA5-228407E5505A}" srcOrd="0" destOrd="0" presId="urn:microsoft.com/office/officeart/2005/8/layout/vList2"/>
    <dgm:cxn modelId="{8437A8B3-AB68-4CE3-B752-5D561EC435A3}" type="presParOf" srcId="{B7906B70-1C5A-4348-B23F-7708075CE589}" destId="{B7586A89-E659-4654-9511-15BD7D57C992}" srcOrd="1" destOrd="0" presId="urn:microsoft.com/office/officeart/2005/8/layout/vList2"/>
    <dgm:cxn modelId="{9B33F231-DDF2-47E4-9A63-35D11CE9367F}" type="presParOf" srcId="{B7906B70-1C5A-4348-B23F-7708075CE589}" destId="{F44BC4C3-20DF-47F9-B4CD-804C0F4FA45B}" srcOrd="2" destOrd="0" presId="urn:microsoft.com/office/officeart/2005/8/layout/vList2"/>
    <dgm:cxn modelId="{84DD624C-E20C-4D11-8912-88F88FF545A1}" type="presParOf" srcId="{B7906B70-1C5A-4348-B23F-7708075CE589}" destId="{BBD63CFA-3200-4E2B-B7FB-EB22AD90A560}" srcOrd="3" destOrd="0" presId="urn:microsoft.com/office/officeart/2005/8/layout/vList2"/>
    <dgm:cxn modelId="{C5FACAC6-A9FC-451C-9EB1-F20CC9D459A8}" type="presParOf" srcId="{B7906B70-1C5A-4348-B23F-7708075CE589}" destId="{E4F2A8B7-0EAE-480F-BD6F-ABFBFE4808A3}" srcOrd="4" destOrd="0" presId="urn:microsoft.com/office/officeart/2005/8/layout/vList2"/>
    <dgm:cxn modelId="{DB329EC8-B806-49BB-BEED-65A4E483A15D}" type="presParOf" srcId="{B7906B70-1C5A-4348-B23F-7708075CE589}" destId="{CC465643-40F6-4296-84FE-778B4A5D37F0}" srcOrd="5" destOrd="0" presId="urn:microsoft.com/office/officeart/2005/8/layout/vList2"/>
    <dgm:cxn modelId="{C8342B66-50E8-4561-9A68-6C537241A2B6}" type="presParOf" srcId="{B7906B70-1C5A-4348-B23F-7708075CE589}" destId="{12B4361F-BA66-4BDE-B897-62C0C9D5C67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F922D6-20E9-4BAB-BD14-B8CBE9D3C8CF}"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AEB19DB-561C-42E6-B89C-3B2E7451E0F5}">
      <dgm:prSet/>
      <dgm:spPr/>
      <dgm:t>
        <a:bodyPr/>
        <a:lstStyle/>
        <a:p>
          <a:r>
            <a:rPr lang="fr-FR"/>
            <a:t>T</a:t>
          </a:r>
          <a:r>
            <a:rPr lang="fr-FR" b="0" i="0"/>
            <a:t>raduction d’un modèle en anglais vous est fourni et en faire un «Template type» en français qui sera utilisé par la suite par CyberSoft</a:t>
          </a:r>
          <a:endParaRPr lang="en-US"/>
        </a:p>
      </dgm:t>
    </dgm:pt>
    <dgm:pt modelId="{0678491D-0D11-4FBA-8276-C48A86627BDB}" type="parTrans" cxnId="{390295A9-331D-4B14-BB42-F07FC819D2B4}">
      <dgm:prSet/>
      <dgm:spPr/>
      <dgm:t>
        <a:bodyPr/>
        <a:lstStyle/>
        <a:p>
          <a:endParaRPr lang="en-US"/>
        </a:p>
      </dgm:t>
    </dgm:pt>
    <dgm:pt modelId="{18B1C04D-9A19-4F57-A33D-D4DC4E9A7882}" type="sibTrans" cxnId="{390295A9-331D-4B14-BB42-F07FC819D2B4}">
      <dgm:prSet/>
      <dgm:spPr/>
      <dgm:t>
        <a:bodyPr/>
        <a:lstStyle/>
        <a:p>
          <a:endParaRPr lang="en-US"/>
        </a:p>
      </dgm:t>
    </dgm:pt>
    <dgm:pt modelId="{06F0CE60-0955-4A8A-8992-BF5F77A6CB99}">
      <dgm:prSet/>
      <dgm:spPr/>
      <dgm:t>
        <a:bodyPr/>
        <a:lstStyle/>
        <a:p>
          <a:r>
            <a:rPr lang="fr-FR"/>
            <a:t>D</a:t>
          </a:r>
          <a:r>
            <a:rPr lang="fr-FR" b="0" i="0"/>
            <a:t>éfinition et répartition </a:t>
          </a:r>
          <a:r>
            <a:rPr lang="fr-FR"/>
            <a:t>d</a:t>
          </a:r>
          <a:r>
            <a:rPr lang="fr-FR" b="0" i="0"/>
            <a:t>es tâches aux membres de l’équipe.</a:t>
          </a:r>
          <a:endParaRPr lang="en-US"/>
        </a:p>
      </dgm:t>
    </dgm:pt>
    <dgm:pt modelId="{671832A9-6EF3-48D0-93BD-33D40D99FF02}" type="parTrans" cxnId="{47159420-83AD-4D4B-9D4C-7DE62F5F8975}">
      <dgm:prSet/>
      <dgm:spPr/>
      <dgm:t>
        <a:bodyPr/>
        <a:lstStyle/>
        <a:p>
          <a:endParaRPr lang="en-US"/>
        </a:p>
      </dgm:t>
    </dgm:pt>
    <dgm:pt modelId="{33499649-2150-47B7-A934-C00DD02413B8}" type="sibTrans" cxnId="{47159420-83AD-4D4B-9D4C-7DE62F5F8975}">
      <dgm:prSet/>
      <dgm:spPr/>
      <dgm:t>
        <a:bodyPr/>
        <a:lstStyle/>
        <a:p>
          <a:endParaRPr lang="en-US"/>
        </a:p>
      </dgm:t>
    </dgm:pt>
    <dgm:pt modelId="{62C4F4AB-B52F-44E1-84BE-65B41D969B25}">
      <dgm:prSet/>
      <dgm:spPr/>
      <dgm:t>
        <a:bodyPr/>
        <a:lstStyle/>
        <a:p>
          <a:r>
            <a:rPr lang="fr-FR" b="0" i="0"/>
            <a:t>Rédiger un dossier de spécifications des fonctionnalités attendues par CyberCar pour chaque département</a:t>
          </a:r>
          <a:endParaRPr lang="en-US"/>
        </a:p>
      </dgm:t>
    </dgm:pt>
    <dgm:pt modelId="{79172197-1769-41F8-B7C3-B6654202E50D}" type="parTrans" cxnId="{75C127BA-B164-42E1-B167-E36B57170E18}">
      <dgm:prSet/>
      <dgm:spPr/>
      <dgm:t>
        <a:bodyPr/>
        <a:lstStyle/>
        <a:p>
          <a:endParaRPr lang="en-US"/>
        </a:p>
      </dgm:t>
    </dgm:pt>
    <dgm:pt modelId="{5BF97945-AF9B-40BA-8194-CA47F79EE2CB}" type="sibTrans" cxnId="{75C127BA-B164-42E1-B167-E36B57170E18}">
      <dgm:prSet/>
      <dgm:spPr/>
      <dgm:t>
        <a:bodyPr/>
        <a:lstStyle/>
        <a:p>
          <a:endParaRPr lang="en-US"/>
        </a:p>
      </dgm:t>
    </dgm:pt>
    <dgm:pt modelId="{7B385EC5-3ABC-4C52-B0F2-25D5917847C4}">
      <dgm:prSet/>
      <dgm:spPr/>
      <dgm:t>
        <a:bodyPr/>
        <a:lstStyle/>
        <a:p>
          <a:r>
            <a:rPr lang="fr-FR"/>
            <a:t>Utilisation d’outil collaborative pour gerer pour coordonner les tâches entre les membres </a:t>
          </a:r>
          <a:endParaRPr lang="en-US"/>
        </a:p>
      </dgm:t>
    </dgm:pt>
    <dgm:pt modelId="{8C48CCE5-2D3E-4A39-98AF-8834E75BFA98}" type="parTrans" cxnId="{6EF5B9E8-8E84-4005-BEBC-50B883DF9270}">
      <dgm:prSet/>
      <dgm:spPr/>
      <dgm:t>
        <a:bodyPr/>
        <a:lstStyle/>
        <a:p>
          <a:endParaRPr lang="en-US"/>
        </a:p>
      </dgm:t>
    </dgm:pt>
    <dgm:pt modelId="{527B51E0-3D7A-4924-9FF5-E7C443E690FF}" type="sibTrans" cxnId="{6EF5B9E8-8E84-4005-BEBC-50B883DF9270}">
      <dgm:prSet/>
      <dgm:spPr/>
      <dgm:t>
        <a:bodyPr/>
        <a:lstStyle/>
        <a:p>
          <a:endParaRPr lang="en-US"/>
        </a:p>
      </dgm:t>
    </dgm:pt>
    <dgm:pt modelId="{22695B96-2CFE-4181-B6AB-E7D04808A5A4}" type="pres">
      <dgm:prSet presAssocID="{39F922D6-20E9-4BAB-BD14-B8CBE9D3C8CF}" presName="diagram" presStyleCnt="0">
        <dgm:presLayoutVars>
          <dgm:dir/>
          <dgm:resizeHandles val="exact"/>
        </dgm:presLayoutVars>
      </dgm:prSet>
      <dgm:spPr/>
    </dgm:pt>
    <dgm:pt modelId="{C4D71797-35FF-45D8-B5E5-BA5F5E32B13D}" type="pres">
      <dgm:prSet presAssocID="{2AEB19DB-561C-42E6-B89C-3B2E7451E0F5}" presName="node" presStyleLbl="node1" presStyleIdx="0" presStyleCnt="4">
        <dgm:presLayoutVars>
          <dgm:bulletEnabled val="1"/>
        </dgm:presLayoutVars>
      </dgm:prSet>
      <dgm:spPr/>
    </dgm:pt>
    <dgm:pt modelId="{86F2A508-9B7E-4DEF-8A4E-2DBCAF02D58E}" type="pres">
      <dgm:prSet presAssocID="{18B1C04D-9A19-4F57-A33D-D4DC4E9A7882}" presName="sibTrans" presStyleCnt="0"/>
      <dgm:spPr/>
    </dgm:pt>
    <dgm:pt modelId="{FD30A4C2-5A02-4BDE-BE5A-FEB128C14C05}" type="pres">
      <dgm:prSet presAssocID="{06F0CE60-0955-4A8A-8992-BF5F77A6CB99}" presName="node" presStyleLbl="node1" presStyleIdx="1" presStyleCnt="4">
        <dgm:presLayoutVars>
          <dgm:bulletEnabled val="1"/>
        </dgm:presLayoutVars>
      </dgm:prSet>
      <dgm:spPr/>
    </dgm:pt>
    <dgm:pt modelId="{5E0D6E07-9753-4134-B31A-C66AF084F57A}" type="pres">
      <dgm:prSet presAssocID="{33499649-2150-47B7-A934-C00DD02413B8}" presName="sibTrans" presStyleCnt="0"/>
      <dgm:spPr/>
    </dgm:pt>
    <dgm:pt modelId="{27BFFB09-0090-41C3-86F2-2EE05CFF98E2}" type="pres">
      <dgm:prSet presAssocID="{62C4F4AB-B52F-44E1-84BE-65B41D969B25}" presName="node" presStyleLbl="node1" presStyleIdx="2" presStyleCnt="4">
        <dgm:presLayoutVars>
          <dgm:bulletEnabled val="1"/>
        </dgm:presLayoutVars>
      </dgm:prSet>
      <dgm:spPr/>
    </dgm:pt>
    <dgm:pt modelId="{B469F94D-3CF6-4CA5-BF63-CDB53D9B59C9}" type="pres">
      <dgm:prSet presAssocID="{5BF97945-AF9B-40BA-8194-CA47F79EE2CB}" presName="sibTrans" presStyleCnt="0"/>
      <dgm:spPr/>
    </dgm:pt>
    <dgm:pt modelId="{889D68C1-417B-4F7F-8ED7-22FD89280FF9}" type="pres">
      <dgm:prSet presAssocID="{7B385EC5-3ABC-4C52-B0F2-25D5917847C4}" presName="node" presStyleLbl="node1" presStyleIdx="3" presStyleCnt="4">
        <dgm:presLayoutVars>
          <dgm:bulletEnabled val="1"/>
        </dgm:presLayoutVars>
      </dgm:prSet>
      <dgm:spPr/>
    </dgm:pt>
  </dgm:ptLst>
  <dgm:cxnLst>
    <dgm:cxn modelId="{47159420-83AD-4D4B-9D4C-7DE62F5F8975}" srcId="{39F922D6-20E9-4BAB-BD14-B8CBE9D3C8CF}" destId="{06F0CE60-0955-4A8A-8992-BF5F77A6CB99}" srcOrd="1" destOrd="0" parTransId="{671832A9-6EF3-48D0-93BD-33D40D99FF02}" sibTransId="{33499649-2150-47B7-A934-C00DD02413B8}"/>
    <dgm:cxn modelId="{3890A65B-4CB4-41A2-9B81-E249D5060B79}" type="presOf" srcId="{2AEB19DB-561C-42E6-B89C-3B2E7451E0F5}" destId="{C4D71797-35FF-45D8-B5E5-BA5F5E32B13D}" srcOrd="0" destOrd="0" presId="urn:microsoft.com/office/officeart/2005/8/layout/default"/>
    <dgm:cxn modelId="{F3A825A7-4921-4ECD-94AB-57C4F77C8269}" type="presOf" srcId="{39F922D6-20E9-4BAB-BD14-B8CBE9D3C8CF}" destId="{22695B96-2CFE-4181-B6AB-E7D04808A5A4}" srcOrd="0" destOrd="0" presId="urn:microsoft.com/office/officeart/2005/8/layout/default"/>
    <dgm:cxn modelId="{390295A9-331D-4B14-BB42-F07FC819D2B4}" srcId="{39F922D6-20E9-4BAB-BD14-B8CBE9D3C8CF}" destId="{2AEB19DB-561C-42E6-B89C-3B2E7451E0F5}" srcOrd="0" destOrd="0" parTransId="{0678491D-0D11-4FBA-8276-C48A86627BDB}" sibTransId="{18B1C04D-9A19-4F57-A33D-D4DC4E9A7882}"/>
    <dgm:cxn modelId="{5F9B9FB1-E1A2-4E55-8079-958BA6A9B8D4}" type="presOf" srcId="{7B385EC5-3ABC-4C52-B0F2-25D5917847C4}" destId="{889D68C1-417B-4F7F-8ED7-22FD89280FF9}" srcOrd="0" destOrd="0" presId="urn:microsoft.com/office/officeart/2005/8/layout/default"/>
    <dgm:cxn modelId="{75C127BA-B164-42E1-B167-E36B57170E18}" srcId="{39F922D6-20E9-4BAB-BD14-B8CBE9D3C8CF}" destId="{62C4F4AB-B52F-44E1-84BE-65B41D969B25}" srcOrd="2" destOrd="0" parTransId="{79172197-1769-41F8-B7C3-B6654202E50D}" sibTransId="{5BF97945-AF9B-40BA-8194-CA47F79EE2CB}"/>
    <dgm:cxn modelId="{FC6FD6C1-996B-4E74-A439-F6069C70F5C7}" type="presOf" srcId="{06F0CE60-0955-4A8A-8992-BF5F77A6CB99}" destId="{FD30A4C2-5A02-4BDE-BE5A-FEB128C14C05}" srcOrd="0" destOrd="0" presId="urn:microsoft.com/office/officeart/2005/8/layout/default"/>
    <dgm:cxn modelId="{6EF5B9E8-8E84-4005-BEBC-50B883DF9270}" srcId="{39F922D6-20E9-4BAB-BD14-B8CBE9D3C8CF}" destId="{7B385EC5-3ABC-4C52-B0F2-25D5917847C4}" srcOrd="3" destOrd="0" parTransId="{8C48CCE5-2D3E-4A39-98AF-8834E75BFA98}" sibTransId="{527B51E0-3D7A-4924-9FF5-E7C443E690FF}"/>
    <dgm:cxn modelId="{AB2E1FF6-C48D-48D8-AC18-D5C231FACAEF}" type="presOf" srcId="{62C4F4AB-B52F-44E1-84BE-65B41D969B25}" destId="{27BFFB09-0090-41C3-86F2-2EE05CFF98E2}" srcOrd="0" destOrd="0" presId="urn:microsoft.com/office/officeart/2005/8/layout/default"/>
    <dgm:cxn modelId="{23A41D82-F84E-4F21-8AD4-D662F59759BC}" type="presParOf" srcId="{22695B96-2CFE-4181-B6AB-E7D04808A5A4}" destId="{C4D71797-35FF-45D8-B5E5-BA5F5E32B13D}" srcOrd="0" destOrd="0" presId="urn:microsoft.com/office/officeart/2005/8/layout/default"/>
    <dgm:cxn modelId="{05B47F78-BD3A-4C54-BE40-BB7C36D9AAF4}" type="presParOf" srcId="{22695B96-2CFE-4181-B6AB-E7D04808A5A4}" destId="{86F2A508-9B7E-4DEF-8A4E-2DBCAF02D58E}" srcOrd="1" destOrd="0" presId="urn:microsoft.com/office/officeart/2005/8/layout/default"/>
    <dgm:cxn modelId="{D3E381B8-96E1-41A3-B7A5-98EA48A26EA9}" type="presParOf" srcId="{22695B96-2CFE-4181-B6AB-E7D04808A5A4}" destId="{FD30A4C2-5A02-4BDE-BE5A-FEB128C14C05}" srcOrd="2" destOrd="0" presId="urn:microsoft.com/office/officeart/2005/8/layout/default"/>
    <dgm:cxn modelId="{155A91C0-7A75-4EC4-BA82-31B44BE1EFCE}" type="presParOf" srcId="{22695B96-2CFE-4181-B6AB-E7D04808A5A4}" destId="{5E0D6E07-9753-4134-B31A-C66AF084F57A}" srcOrd="3" destOrd="0" presId="urn:microsoft.com/office/officeart/2005/8/layout/default"/>
    <dgm:cxn modelId="{EC3F1FAE-3E11-412D-BD55-61BC3A67D539}" type="presParOf" srcId="{22695B96-2CFE-4181-B6AB-E7D04808A5A4}" destId="{27BFFB09-0090-41C3-86F2-2EE05CFF98E2}" srcOrd="4" destOrd="0" presId="urn:microsoft.com/office/officeart/2005/8/layout/default"/>
    <dgm:cxn modelId="{227BEFCC-8ED9-4C0D-A3C6-44313BBF5AF2}" type="presParOf" srcId="{22695B96-2CFE-4181-B6AB-E7D04808A5A4}" destId="{B469F94D-3CF6-4CA5-BF63-CDB53D9B59C9}" srcOrd="5" destOrd="0" presId="urn:microsoft.com/office/officeart/2005/8/layout/default"/>
    <dgm:cxn modelId="{8BC3037B-E37F-46EE-82A6-C946A27073CA}" type="presParOf" srcId="{22695B96-2CFE-4181-B6AB-E7D04808A5A4}" destId="{889D68C1-417B-4F7F-8ED7-22FD89280FF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40127-E5A8-4D98-9BA5-228407E5505A}">
      <dsp:nvSpPr>
        <dsp:cNvPr id="0" name=""/>
        <dsp:cNvSpPr/>
      </dsp:nvSpPr>
      <dsp:spPr>
        <a:xfrm>
          <a:off x="0" y="43590"/>
          <a:ext cx="6628804" cy="115829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fr-FR" sz="3000" b="0" i="0" kern="1200"/>
            <a:t>MP1 - Définition du cahier de charges</a:t>
          </a:r>
          <a:endParaRPr lang="en-US" sz="3000" kern="1200"/>
        </a:p>
      </dsp:txBody>
      <dsp:txXfrm>
        <a:off x="56543" y="100133"/>
        <a:ext cx="6515718" cy="1045213"/>
      </dsp:txXfrm>
    </dsp:sp>
    <dsp:sp modelId="{F44BC4C3-20DF-47F9-B4CD-804C0F4FA45B}">
      <dsp:nvSpPr>
        <dsp:cNvPr id="0" name=""/>
        <dsp:cNvSpPr/>
      </dsp:nvSpPr>
      <dsp:spPr>
        <a:xfrm>
          <a:off x="0" y="1288290"/>
          <a:ext cx="6628804" cy="1158299"/>
        </a:xfrm>
        <a:prstGeom prst="roundRec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fr-FR" sz="3000" b="0" i="0" kern="1200"/>
            <a:t>MP2 - Diagrammes UML avec Eclipse Papyrus</a:t>
          </a:r>
          <a:endParaRPr lang="en-US" sz="3000" kern="1200"/>
        </a:p>
      </dsp:txBody>
      <dsp:txXfrm>
        <a:off x="56543" y="1344833"/>
        <a:ext cx="6515718" cy="1045213"/>
      </dsp:txXfrm>
    </dsp:sp>
    <dsp:sp modelId="{E4F2A8B7-0EAE-480F-BD6F-ABFBFE4808A3}">
      <dsp:nvSpPr>
        <dsp:cNvPr id="0" name=""/>
        <dsp:cNvSpPr/>
      </dsp:nvSpPr>
      <dsp:spPr>
        <a:xfrm>
          <a:off x="0" y="2532990"/>
          <a:ext cx="6628804" cy="1158299"/>
        </a:xfrm>
        <a:prstGeom prst="roundRec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fr-FR" sz="3000" b="0" i="0" kern="1200"/>
            <a:t>MP3 - Veille Technologique</a:t>
          </a:r>
          <a:endParaRPr lang="en-US" sz="3000" kern="1200"/>
        </a:p>
      </dsp:txBody>
      <dsp:txXfrm>
        <a:off x="56543" y="2589533"/>
        <a:ext cx="6515718" cy="1045213"/>
      </dsp:txXfrm>
    </dsp:sp>
    <dsp:sp modelId="{12B4361F-BA66-4BDE-B897-62C0C9D5C676}">
      <dsp:nvSpPr>
        <dsp:cNvPr id="0" name=""/>
        <dsp:cNvSpPr/>
      </dsp:nvSpPr>
      <dsp:spPr>
        <a:xfrm>
          <a:off x="0" y="3777690"/>
          <a:ext cx="6628804" cy="1158299"/>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fr-FR" sz="3000" b="0" i="0" kern="1200"/>
            <a:t>MP4 - Projet libre </a:t>
          </a:r>
          <a:endParaRPr lang="en-US" sz="3000" kern="1200"/>
        </a:p>
      </dsp:txBody>
      <dsp:txXfrm>
        <a:off x="56543" y="3834233"/>
        <a:ext cx="6515718" cy="1045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71797-35FF-45D8-B5E5-BA5F5E32B13D}">
      <dsp:nvSpPr>
        <dsp:cNvPr id="0" name=""/>
        <dsp:cNvSpPr/>
      </dsp:nvSpPr>
      <dsp:spPr>
        <a:xfrm>
          <a:off x="1505181" y="1478"/>
          <a:ext cx="3146557" cy="188793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a:t>T</a:t>
          </a:r>
          <a:r>
            <a:rPr lang="fr-FR" sz="2000" b="0" i="0" kern="1200"/>
            <a:t>raduction d’un modèle en anglais vous est fourni et en faire un «Template type» en français qui sera utilisé par la suite par CyberSoft</a:t>
          </a:r>
          <a:endParaRPr lang="en-US" sz="2000" kern="1200"/>
        </a:p>
      </dsp:txBody>
      <dsp:txXfrm>
        <a:off x="1505181" y="1478"/>
        <a:ext cx="3146557" cy="1887934"/>
      </dsp:txXfrm>
    </dsp:sp>
    <dsp:sp modelId="{FD30A4C2-5A02-4BDE-BE5A-FEB128C14C05}">
      <dsp:nvSpPr>
        <dsp:cNvPr id="0" name=""/>
        <dsp:cNvSpPr/>
      </dsp:nvSpPr>
      <dsp:spPr>
        <a:xfrm>
          <a:off x="4966394" y="1478"/>
          <a:ext cx="3146557" cy="188793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a:t>D</a:t>
          </a:r>
          <a:r>
            <a:rPr lang="fr-FR" sz="2000" b="0" i="0" kern="1200"/>
            <a:t>éfinition et répartition </a:t>
          </a:r>
          <a:r>
            <a:rPr lang="fr-FR" sz="2000" kern="1200"/>
            <a:t>d</a:t>
          </a:r>
          <a:r>
            <a:rPr lang="fr-FR" sz="2000" b="0" i="0" kern="1200"/>
            <a:t>es tâches aux membres de l’équipe.</a:t>
          </a:r>
          <a:endParaRPr lang="en-US" sz="2000" kern="1200"/>
        </a:p>
      </dsp:txBody>
      <dsp:txXfrm>
        <a:off x="4966394" y="1478"/>
        <a:ext cx="3146557" cy="1887934"/>
      </dsp:txXfrm>
    </dsp:sp>
    <dsp:sp modelId="{27BFFB09-0090-41C3-86F2-2EE05CFF98E2}">
      <dsp:nvSpPr>
        <dsp:cNvPr id="0" name=""/>
        <dsp:cNvSpPr/>
      </dsp:nvSpPr>
      <dsp:spPr>
        <a:xfrm>
          <a:off x="1505181" y="2204068"/>
          <a:ext cx="3146557" cy="188793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0" i="0" kern="1200"/>
            <a:t>Rédiger un dossier de spécifications des fonctionnalités attendues par CyberCar pour chaque département</a:t>
          </a:r>
          <a:endParaRPr lang="en-US" sz="2000" kern="1200"/>
        </a:p>
      </dsp:txBody>
      <dsp:txXfrm>
        <a:off x="1505181" y="2204068"/>
        <a:ext cx="3146557" cy="1887934"/>
      </dsp:txXfrm>
    </dsp:sp>
    <dsp:sp modelId="{889D68C1-417B-4F7F-8ED7-22FD89280FF9}">
      <dsp:nvSpPr>
        <dsp:cNvPr id="0" name=""/>
        <dsp:cNvSpPr/>
      </dsp:nvSpPr>
      <dsp:spPr>
        <a:xfrm>
          <a:off x="4966394" y="2204068"/>
          <a:ext cx="3146557" cy="1887934"/>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a:t>Utilisation d’outil collaborative pour gerer pour coordonner les tâches entre les membres </a:t>
          </a:r>
          <a:endParaRPr lang="en-US" sz="2000" kern="1200"/>
        </a:p>
      </dsp:txBody>
      <dsp:txXfrm>
        <a:off x="4966394" y="2204068"/>
        <a:ext cx="3146557" cy="18879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1005783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4064557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15338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3121511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57866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3814476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3800481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3071386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3941017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3D3353-ED1F-45DC-8667-D6CEC3320F74}" type="datetimeFigureOut">
              <a:rPr lang="en-MU" smtClean="0"/>
              <a:t>05/05/2022</a:t>
            </a:fld>
            <a:endParaRPr lang="en-MU"/>
          </a:p>
        </p:txBody>
      </p:sp>
      <p:sp>
        <p:nvSpPr>
          <p:cNvPr id="5" name="Footer Placeholder 4"/>
          <p:cNvSpPr>
            <a:spLocks noGrp="1"/>
          </p:cNvSpPr>
          <p:nvPr>
            <p:ph type="ftr" sz="quarter" idx="11"/>
          </p:nvPr>
        </p:nvSpPr>
        <p:spPr/>
        <p:txBody>
          <a:bodyPr/>
          <a:lstStyle/>
          <a:p>
            <a:endParaRPr lang="en-MU"/>
          </a:p>
        </p:txBody>
      </p:sp>
      <p:sp>
        <p:nvSpPr>
          <p:cNvPr id="6" name="Slide Number Placeholder 5"/>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124197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3D3353-ED1F-45DC-8667-D6CEC3320F74}" type="datetimeFigureOut">
              <a:rPr lang="en-MU" smtClean="0"/>
              <a:t>05/05/2022</a:t>
            </a:fld>
            <a:endParaRPr lang="en-MU"/>
          </a:p>
        </p:txBody>
      </p:sp>
      <p:sp>
        <p:nvSpPr>
          <p:cNvPr id="6" name="Footer Placeholder 5"/>
          <p:cNvSpPr>
            <a:spLocks noGrp="1"/>
          </p:cNvSpPr>
          <p:nvPr>
            <p:ph type="ftr" sz="quarter" idx="11"/>
          </p:nvPr>
        </p:nvSpPr>
        <p:spPr/>
        <p:txBody>
          <a:bodyPr/>
          <a:lstStyle/>
          <a:p>
            <a:endParaRPr lang="en-MU"/>
          </a:p>
        </p:txBody>
      </p:sp>
      <p:sp>
        <p:nvSpPr>
          <p:cNvPr id="7" name="Slide Number Placeholder 6"/>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4198536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3D3353-ED1F-45DC-8667-D6CEC3320F74}" type="datetimeFigureOut">
              <a:rPr lang="en-MU" smtClean="0"/>
              <a:t>05/05/2022</a:t>
            </a:fld>
            <a:endParaRPr lang="en-MU"/>
          </a:p>
        </p:txBody>
      </p:sp>
      <p:sp>
        <p:nvSpPr>
          <p:cNvPr id="8" name="Footer Placeholder 7"/>
          <p:cNvSpPr>
            <a:spLocks noGrp="1"/>
          </p:cNvSpPr>
          <p:nvPr>
            <p:ph type="ftr" sz="quarter" idx="11"/>
          </p:nvPr>
        </p:nvSpPr>
        <p:spPr/>
        <p:txBody>
          <a:bodyPr/>
          <a:lstStyle/>
          <a:p>
            <a:endParaRPr lang="en-MU"/>
          </a:p>
        </p:txBody>
      </p:sp>
      <p:sp>
        <p:nvSpPr>
          <p:cNvPr id="9" name="Slide Number Placeholder 8"/>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3315366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3D3353-ED1F-45DC-8667-D6CEC3320F74}" type="datetimeFigureOut">
              <a:rPr lang="en-MU" smtClean="0"/>
              <a:t>05/05/2022</a:t>
            </a:fld>
            <a:endParaRPr lang="en-MU"/>
          </a:p>
        </p:txBody>
      </p:sp>
      <p:sp>
        <p:nvSpPr>
          <p:cNvPr id="4" name="Footer Placeholder 3"/>
          <p:cNvSpPr>
            <a:spLocks noGrp="1"/>
          </p:cNvSpPr>
          <p:nvPr>
            <p:ph type="ftr" sz="quarter" idx="11"/>
          </p:nvPr>
        </p:nvSpPr>
        <p:spPr/>
        <p:txBody>
          <a:bodyPr/>
          <a:lstStyle/>
          <a:p>
            <a:endParaRPr lang="en-MU"/>
          </a:p>
        </p:txBody>
      </p:sp>
      <p:sp>
        <p:nvSpPr>
          <p:cNvPr id="5" name="Slide Number Placeholder 4"/>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71637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D3353-ED1F-45DC-8667-D6CEC3320F74}" type="datetimeFigureOut">
              <a:rPr lang="en-MU" smtClean="0"/>
              <a:t>05/05/2022</a:t>
            </a:fld>
            <a:endParaRPr lang="en-MU"/>
          </a:p>
        </p:txBody>
      </p:sp>
      <p:sp>
        <p:nvSpPr>
          <p:cNvPr id="3" name="Footer Placeholder 2"/>
          <p:cNvSpPr>
            <a:spLocks noGrp="1"/>
          </p:cNvSpPr>
          <p:nvPr>
            <p:ph type="ftr" sz="quarter" idx="11"/>
          </p:nvPr>
        </p:nvSpPr>
        <p:spPr/>
        <p:txBody>
          <a:bodyPr/>
          <a:lstStyle/>
          <a:p>
            <a:endParaRPr lang="en-MU"/>
          </a:p>
        </p:txBody>
      </p:sp>
      <p:sp>
        <p:nvSpPr>
          <p:cNvPr id="4" name="Slide Number Placeholder 3"/>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217119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3D3353-ED1F-45DC-8667-D6CEC3320F74}" type="datetimeFigureOut">
              <a:rPr lang="en-MU" smtClean="0"/>
              <a:t>05/05/2022</a:t>
            </a:fld>
            <a:endParaRPr lang="en-MU"/>
          </a:p>
        </p:txBody>
      </p:sp>
      <p:sp>
        <p:nvSpPr>
          <p:cNvPr id="6" name="Footer Placeholder 5"/>
          <p:cNvSpPr>
            <a:spLocks noGrp="1"/>
          </p:cNvSpPr>
          <p:nvPr>
            <p:ph type="ftr" sz="quarter" idx="11"/>
          </p:nvPr>
        </p:nvSpPr>
        <p:spPr/>
        <p:txBody>
          <a:bodyPr/>
          <a:lstStyle/>
          <a:p>
            <a:endParaRPr lang="en-MU"/>
          </a:p>
        </p:txBody>
      </p:sp>
      <p:sp>
        <p:nvSpPr>
          <p:cNvPr id="7" name="Slide Number Placeholder 6"/>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1463804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3D3353-ED1F-45DC-8667-D6CEC3320F74}" type="datetimeFigureOut">
              <a:rPr lang="en-MU" smtClean="0"/>
              <a:t>05/05/2022</a:t>
            </a:fld>
            <a:endParaRPr lang="en-MU"/>
          </a:p>
        </p:txBody>
      </p:sp>
      <p:sp>
        <p:nvSpPr>
          <p:cNvPr id="6" name="Footer Placeholder 5"/>
          <p:cNvSpPr>
            <a:spLocks noGrp="1"/>
          </p:cNvSpPr>
          <p:nvPr>
            <p:ph type="ftr" sz="quarter" idx="11"/>
          </p:nvPr>
        </p:nvSpPr>
        <p:spPr/>
        <p:txBody>
          <a:bodyPr/>
          <a:lstStyle/>
          <a:p>
            <a:endParaRPr lang="en-MU"/>
          </a:p>
        </p:txBody>
      </p:sp>
      <p:sp>
        <p:nvSpPr>
          <p:cNvPr id="7" name="Slide Number Placeholder 6"/>
          <p:cNvSpPr>
            <a:spLocks noGrp="1"/>
          </p:cNvSpPr>
          <p:nvPr>
            <p:ph type="sldNum" sz="quarter" idx="12"/>
          </p:nvPr>
        </p:nvSpPr>
        <p:spPr/>
        <p:txBody>
          <a:bodyPr/>
          <a:lstStyle/>
          <a:p>
            <a:fld id="{46562554-6B88-48AF-8E1F-E81CE9BB45DF}" type="slidenum">
              <a:rPr lang="en-MU" smtClean="0"/>
              <a:t>‹#›</a:t>
            </a:fld>
            <a:endParaRPr lang="en-MU"/>
          </a:p>
        </p:txBody>
      </p:sp>
    </p:spTree>
    <p:extLst>
      <p:ext uri="{BB962C8B-B14F-4D97-AF65-F5344CB8AC3E}">
        <p14:creationId xmlns:p14="http://schemas.microsoft.com/office/powerpoint/2010/main" val="7073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83D3353-ED1F-45DC-8667-D6CEC3320F74}" type="datetimeFigureOut">
              <a:rPr lang="en-MU" smtClean="0"/>
              <a:t>05/05/2022</a:t>
            </a:fld>
            <a:endParaRPr lang="en-M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M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6562554-6B88-48AF-8E1F-E81CE9BB45DF}" type="slidenum">
              <a:rPr lang="en-MU" smtClean="0"/>
              <a:t>‹#›</a:t>
            </a:fld>
            <a:endParaRPr lang="en-MU"/>
          </a:p>
        </p:txBody>
      </p:sp>
    </p:spTree>
    <p:extLst>
      <p:ext uri="{BB962C8B-B14F-4D97-AF65-F5344CB8AC3E}">
        <p14:creationId xmlns:p14="http://schemas.microsoft.com/office/powerpoint/2010/main" val="183287613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hyperlink" Target="http://www.01net.com/telecharger/windows/Bureautique/organiseurs/fiches/121328.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fr.wikipedia.org/wiki/Transmission_de_donn%C3%A9es" TargetMode="External"/><Relationship Id="rId7" Type="http://schemas.openxmlformats.org/officeDocument/2006/relationships/hyperlink" Target="https://fr.wikipedia.org/wiki/Transmission_des_donn%C3%A9es" TargetMode="External"/><Relationship Id="rId2" Type="http://schemas.openxmlformats.org/officeDocument/2006/relationships/hyperlink" Target="https://fr.wikipedia.org/wiki/R%C3%A9seau_informatique" TargetMode="External"/><Relationship Id="rId1" Type="http://schemas.openxmlformats.org/officeDocument/2006/relationships/slideLayout" Target="../slideLayouts/slideLayout2.xml"/><Relationship Id="rId6" Type="http://schemas.openxmlformats.org/officeDocument/2006/relationships/hyperlink" Target="https://fr.wikipedia.org/wiki/Radio%C3%A9lectrique" TargetMode="External"/><Relationship Id="rId5" Type="http://schemas.openxmlformats.org/officeDocument/2006/relationships/hyperlink" Target="https://fr.wikipedia.org/wiki/Protocoles_de_communication" TargetMode="External"/><Relationship Id="rId4" Type="http://schemas.openxmlformats.org/officeDocument/2006/relationships/hyperlink" Target="https://fr.wikipedia.org/wiki/Logicie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fif"/><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jfif"/><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jp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29BD-745B-4778-9EA8-A5805DA99228}"/>
              </a:ext>
            </a:extLst>
          </p:cNvPr>
          <p:cNvSpPr>
            <a:spLocks noGrp="1"/>
          </p:cNvSpPr>
          <p:nvPr>
            <p:ph type="ctrTitle"/>
          </p:nvPr>
        </p:nvSpPr>
        <p:spPr/>
        <p:txBody>
          <a:bodyPr/>
          <a:lstStyle/>
          <a:p>
            <a:r>
              <a:rPr lang="en-US" dirty="0"/>
              <a:t>Rapport du </a:t>
            </a:r>
            <a:r>
              <a:rPr lang="en-US" dirty="0" err="1"/>
              <a:t>projet</a:t>
            </a:r>
            <a:r>
              <a:rPr lang="en-US" dirty="0"/>
              <a:t> </a:t>
            </a:r>
            <a:r>
              <a:rPr lang="en-US" dirty="0" err="1"/>
              <a:t>cybercar</a:t>
            </a:r>
            <a:endParaRPr lang="en-MU" dirty="0"/>
          </a:p>
        </p:txBody>
      </p:sp>
      <p:sp>
        <p:nvSpPr>
          <p:cNvPr id="3" name="Subtitle 2">
            <a:extLst>
              <a:ext uri="{FF2B5EF4-FFF2-40B4-BE49-F238E27FC236}">
                <a16:creationId xmlns:a16="http://schemas.microsoft.com/office/drawing/2014/main" id="{F10B76EC-37D4-4D38-93D9-92D4730DBDBD}"/>
              </a:ext>
            </a:extLst>
          </p:cNvPr>
          <p:cNvSpPr>
            <a:spLocks noGrp="1"/>
          </p:cNvSpPr>
          <p:nvPr>
            <p:ph type="subTitle" idx="1"/>
          </p:nvPr>
        </p:nvSpPr>
        <p:spPr/>
        <p:txBody>
          <a:bodyPr/>
          <a:lstStyle/>
          <a:p>
            <a:endParaRPr lang="en-MU"/>
          </a:p>
        </p:txBody>
      </p:sp>
    </p:spTree>
    <p:extLst>
      <p:ext uri="{BB962C8B-B14F-4D97-AF65-F5344CB8AC3E}">
        <p14:creationId xmlns:p14="http://schemas.microsoft.com/office/powerpoint/2010/main" val="2151075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E61F674-C4E4-4C3C-9B8E-4E8B00F6D351}"/>
              </a:ext>
            </a:extLst>
          </p:cNvPr>
          <p:cNvSpPr>
            <a:spLocks noGrp="1"/>
          </p:cNvSpPr>
          <p:nvPr>
            <p:ph type="title"/>
          </p:nvPr>
        </p:nvSpPr>
        <p:spPr>
          <a:xfrm>
            <a:off x="677334" y="609600"/>
            <a:ext cx="3843375" cy="5175624"/>
          </a:xfrm>
        </p:spPr>
        <p:txBody>
          <a:bodyPr anchor="ctr">
            <a:normAutofit/>
          </a:bodyPr>
          <a:lstStyle/>
          <a:p>
            <a:r>
              <a:rPr lang="fr-FR" b="1" i="0">
                <a:solidFill>
                  <a:schemeClr val="tx1">
                    <a:lumMod val="85000"/>
                    <a:lumOff val="15000"/>
                  </a:schemeClr>
                </a:solidFill>
                <a:effectLst/>
              </a:rPr>
              <a:t>Methodes utilisées</a:t>
            </a:r>
            <a:br>
              <a:rPr lang="fr-FR" b="1" i="0">
                <a:solidFill>
                  <a:schemeClr val="tx1">
                    <a:lumMod val="85000"/>
                    <a:lumOff val="15000"/>
                  </a:schemeClr>
                </a:solidFill>
                <a:effectLst/>
              </a:rPr>
            </a:br>
            <a:endParaRPr lang="en-MU">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E1C9D0F-C183-4BA5-B8E8-1293D57963CB}"/>
              </a:ext>
            </a:extLst>
          </p:cNvPr>
          <p:cNvSpPr>
            <a:spLocks noGrp="1"/>
          </p:cNvSpPr>
          <p:nvPr>
            <p:ph idx="1"/>
          </p:nvPr>
        </p:nvSpPr>
        <p:spPr>
          <a:xfrm>
            <a:off x="6116084" y="609601"/>
            <a:ext cx="5511296" cy="5175624"/>
          </a:xfrm>
        </p:spPr>
        <p:txBody>
          <a:bodyPr anchor="ctr">
            <a:normAutofit/>
          </a:bodyPr>
          <a:lstStyle/>
          <a:p>
            <a:r>
              <a:rPr lang="en-US">
                <a:solidFill>
                  <a:srgbClr val="FFFFFF"/>
                </a:solidFill>
              </a:rPr>
              <a:t>La methode push: </a:t>
            </a:r>
            <a:r>
              <a:rPr lang="fr-FR" b="0" i="0">
                <a:solidFill>
                  <a:srgbClr val="FFFFFF"/>
                </a:solidFill>
                <a:effectLst/>
                <a:latin typeface="Arial" panose="020B0604020202020204" pitchFamily="34" charset="0"/>
              </a:rPr>
              <a:t>Elle consiste à apporter à l'utilisateur ou à «pousser» vers lui, de manière directe et automatique, l'information qu'il a programmée en fonction de critères qu'il a choisis.</a:t>
            </a:r>
          </a:p>
          <a:p>
            <a:pPr marL="0" indent="0">
              <a:buNone/>
            </a:pPr>
            <a:endParaRPr lang="fr-FR" b="0" i="0">
              <a:solidFill>
                <a:srgbClr val="FFFFFF"/>
              </a:solidFill>
              <a:effectLst/>
              <a:latin typeface="Arial" panose="020B0604020202020204" pitchFamily="34" charset="0"/>
            </a:endParaRPr>
          </a:p>
          <a:p>
            <a:endParaRPr lang="fr-FR">
              <a:solidFill>
                <a:srgbClr val="FFFFFF"/>
              </a:solidFill>
              <a:latin typeface="Arial" panose="020B0604020202020204" pitchFamily="34" charset="0"/>
            </a:endParaRPr>
          </a:p>
          <a:p>
            <a:r>
              <a:rPr lang="en-US">
                <a:solidFill>
                  <a:srgbClr val="FFFFFF"/>
                </a:solidFill>
              </a:rPr>
              <a:t>La methode pull: </a:t>
            </a:r>
            <a:r>
              <a:rPr lang="fr-FR" b="0" i="0">
                <a:solidFill>
                  <a:srgbClr val="FFFFFF"/>
                </a:solidFill>
                <a:effectLst/>
                <a:latin typeface="Arial" panose="020B0604020202020204" pitchFamily="34" charset="0"/>
              </a:rPr>
              <a:t> l'utilisateur se rend directement et régulièrement sur Internet pour en «tirer» les informations les plus récentes dans un domaine particulier.</a:t>
            </a:r>
            <a:endParaRPr lang="en-US">
              <a:solidFill>
                <a:srgbClr val="FFFFFF"/>
              </a:solidFill>
            </a:endParaRPr>
          </a:p>
        </p:txBody>
      </p:sp>
    </p:spTree>
    <p:extLst>
      <p:ext uri="{BB962C8B-B14F-4D97-AF65-F5344CB8AC3E}">
        <p14:creationId xmlns:p14="http://schemas.microsoft.com/office/powerpoint/2010/main" val="46734165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29D48F-9ADC-47F6-BBB3-AA1A2400D177}"/>
              </a:ext>
            </a:extLst>
          </p:cNvPr>
          <p:cNvSpPr>
            <a:spLocks noGrp="1"/>
          </p:cNvSpPr>
          <p:nvPr>
            <p:ph type="title"/>
          </p:nvPr>
        </p:nvSpPr>
        <p:spPr>
          <a:xfrm>
            <a:off x="677334" y="609600"/>
            <a:ext cx="3843375" cy="5175624"/>
          </a:xfrm>
        </p:spPr>
        <p:txBody>
          <a:bodyPr anchor="ctr">
            <a:normAutofit/>
          </a:bodyPr>
          <a:lstStyle/>
          <a:p>
            <a:r>
              <a:rPr lang="en-US">
                <a:solidFill>
                  <a:schemeClr val="tx1">
                    <a:lumMod val="85000"/>
                    <a:lumOff val="15000"/>
                  </a:schemeClr>
                </a:solidFill>
              </a:rPr>
              <a:t>Outils utilisés pour veille </a:t>
            </a:r>
            <a:endParaRPr lang="en-MU">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BE94E80-C48A-4E92-B088-C3F2B769BC77}"/>
              </a:ext>
            </a:extLst>
          </p:cNvPr>
          <p:cNvSpPr>
            <a:spLocks noGrp="1"/>
          </p:cNvSpPr>
          <p:nvPr>
            <p:ph idx="1"/>
          </p:nvPr>
        </p:nvSpPr>
        <p:spPr>
          <a:xfrm>
            <a:off x="6116084" y="609601"/>
            <a:ext cx="5511296" cy="5175624"/>
          </a:xfrm>
        </p:spPr>
        <p:txBody>
          <a:bodyPr anchor="ctr">
            <a:normAutofit/>
          </a:bodyPr>
          <a:lstStyle/>
          <a:p>
            <a:r>
              <a:rPr lang="en-US">
                <a:solidFill>
                  <a:srgbClr val="FFFFFF"/>
                </a:solidFill>
              </a:rPr>
              <a:t>Google alerts</a:t>
            </a:r>
          </a:p>
          <a:p>
            <a:endParaRPr lang="en-US">
              <a:solidFill>
                <a:srgbClr val="FFFFFF"/>
              </a:solidFill>
            </a:endParaRPr>
          </a:p>
          <a:p>
            <a:r>
              <a:rPr lang="en-US">
                <a:solidFill>
                  <a:srgbClr val="FFFFFF"/>
                </a:solidFill>
              </a:rPr>
              <a:t>Flux rss</a:t>
            </a:r>
          </a:p>
          <a:p>
            <a:endParaRPr lang="en-US">
              <a:solidFill>
                <a:srgbClr val="FFFFFF"/>
              </a:solidFill>
            </a:endParaRPr>
          </a:p>
          <a:p>
            <a:r>
              <a:rPr lang="en-US">
                <a:solidFill>
                  <a:srgbClr val="FFFFFF"/>
                </a:solidFill>
              </a:rPr>
              <a:t>Abonnement youtube</a:t>
            </a:r>
          </a:p>
          <a:p>
            <a:pPr marL="0" indent="0">
              <a:buNone/>
            </a:pPr>
            <a:endParaRPr lang="en-US">
              <a:solidFill>
                <a:srgbClr val="FFFFFF"/>
              </a:solidFill>
            </a:endParaRPr>
          </a:p>
          <a:p>
            <a:r>
              <a:rPr lang="en-US">
                <a:solidFill>
                  <a:srgbClr val="FFFFFF"/>
                </a:solidFill>
              </a:rPr>
              <a:t>Microsoft edge (Pour recherche manuel)</a:t>
            </a:r>
          </a:p>
          <a:p>
            <a:endParaRPr lang="en-US">
              <a:solidFill>
                <a:srgbClr val="FFFFFF"/>
              </a:solidFill>
            </a:endParaRPr>
          </a:p>
          <a:p>
            <a:endParaRPr lang="en-MU">
              <a:solidFill>
                <a:srgbClr val="FFFFFF"/>
              </a:solidFill>
            </a:endParaRPr>
          </a:p>
        </p:txBody>
      </p:sp>
    </p:spTree>
    <p:extLst>
      <p:ext uri="{BB962C8B-B14F-4D97-AF65-F5344CB8AC3E}">
        <p14:creationId xmlns:p14="http://schemas.microsoft.com/office/powerpoint/2010/main" val="155170778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6" name="Rectangle 25">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8" name="Group 27">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29" name="Straight Connector 28">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6D149EE-8782-4E77-BC43-90A54A17AD7E}"/>
              </a:ext>
            </a:extLst>
          </p:cNvPr>
          <p:cNvSpPr>
            <a:spLocks noGrp="1"/>
          </p:cNvSpPr>
          <p:nvPr>
            <p:ph type="title"/>
          </p:nvPr>
        </p:nvSpPr>
        <p:spPr>
          <a:xfrm>
            <a:off x="765110" y="4758611"/>
            <a:ext cx="8508893" cy="1024415"/>
          </a:xfrm>
        </p:spPr>
        <p:txBody>
          <a:bodyPr vert="horz" lIns="91440" tIns="45720" rIns="91440" bIns="45720" rtlCol="0" anchor="b">
            <a:normAutofit/>
          </a:bodyPr>
          <a:lstStyle/>
          <a:p>
            <a:pPr algn="r"/>
            <a:r>
              <a:rPr lang="en-US" sz="5400"/>
              <a:t>Screenshots des outils</a:t>
            </a:r>
          </a:p>
        </p:txBody>
      </p:sp>
      <p:sp>
        <p:nvSpPr>
          <p:cNvPr id="39" name="Rectangle 38">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D5B3616E-0FCA-49FA-A6B5-727ABE546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1423944"/>
            <a:ext cx="3426704" cy="189325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5202712D-1D05-4731-9C5F-4AB154C2A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480" y="1620980"/>
            <a:ext cx="3426704" cy="1499183"/>
          </a:xfrm>
          <a:prstGeom prst="rect">
            <a:avLst/>
          </a:prstGeom>
        </p:spPr>
      </p:pic>
      <p:pic>
        <p:nvPicPr>
          <p:cNvPr id="5" name="Content Placeholder 4" descr="A picture containing calendar&#10;&#10;Description automatically generated">
            <a:extLst>
              <a:ext uri="{FF2B5EF4-FFF2-40B4-BE49-F238E27FC236}">
                <a16:creationId xmlns:a16="http://schemas.microsoft.com/office/drawing/2014/main" id="{207706A6-AFA4-4328-999A-41782F17888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117073" y="1680947"/>
            <a:ext cx="3426704" cy="1379248"/>
          </a:xfrm>
          <a:prstGeom prst="rect">
            <a:avLst/>
          </a:prstGeom>
        </p:spPr>
      </p:pic>
    </p:spTree>
    <p:extLst>
      <p:ext uri="{BB962C8B-B14F-4D97-AF65-F5344CB8AC3E}">
        <p14:creationId xmlns:p14="http://schemas.microsoft.com/office/powerpoint/2010/main" val="3937461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0D96-9C71-42C7-B600-803613456C58}"/>
              </a:ext>
            </a:extLst>
          </p:cNvPr>
          <p:cNvSpPr>
            <a:spLocks noGrp="1"/>
          </p:cNvSpPr>
          <p:nvPr>
            <p:ph type="title"/>
          </p:nvPr>
        </p:nvSpPr>
        <p:spPr/>
        <p:txBody>
          <a:bodyPr/>
          <a:lstStyle/>
          <a:p>
            <a:r>
              <a:rPr lang="fr-FR" dirty="0"/>
              <a:t>M4: Projet Libre</a:t>
            </a:r>
            <a:endParaRPr lang="en-MU" dirty="0"/>
          </a:p>
        </p:txBody>
      </p:sp>
      <p:sp>
        <p:nvSpPr>
          <p:cNvPr id="3" name="Content Placeholder 2">
            <a:extLst>
              <a:ext uri="{FF2B5EF4-FFF2-40B4-BE49-F238E27FC236}">
                <a16:creationId xmlns:a16="http://schemas.microsoft.com/office/drawing/2014/main" id="{A9B1C071-799B-4480-81FD-928B423F8AB1}"/>
              </a:ext>
            </a:extLst>
          </p:cNvPr>
          <p:cNvSpPr>
            <a:spLocks noGrp="1"/>
          </p:cNvSpPr>
          <p:nvPr>
            <p:ph idx="1"/>
          </p:nvPr>
        </p:nvSpPr>
        <p:spPr/>
        <p:txBody>
          <a:bodyPr/>
          <a:lstStyle/>
          <a:p>
            <a:pPr algn="just"/>
            <a:r>
              <a:rPr lang="fr-FR" b="1" i="0" dirty="0">
                <a:solidFill>
                  <a:srgbClr val="444444"/>
                </a:solidFill>
                <a:effectLst/>
                <a:latin typeface="verdana" panose="020B0604030504040204" pitchFamily="34" charset="0"/>
              </a:rPr>
              <a:t>ProjectLibre </a:t>
            </a:r>
            <a:r>
              <a:rPr lang="fr-FR" b="0" i="0" dirty="0">
                <a:solidFill>
                  <a:srgbClr val="444444"/>
                </a:solidFill>
                <a:effectLst/>
                <a:latin typeface="verdana" panose="020B0604030504040204" pitchFamily="34" charset="0"/>
              </a:rPr>
              <a:t>est un logiciel open source qui s'impose comme une alternative gratuite à </a:t>
            </a:r>
            <a:r>
              <a:rPr lang="fr-FR" b="0" i="0" u="sng" dirty="0">
                <a:solidFill>
                  <a:srgbClr val="444444"/>
                </a:solidFill>
                <a:effectLst/>
                <a:latin typeface="verdana" panose="020B0604030504040204" pitchFamily="34" charset="0"/>
                <a:hlinkClick r:id="rId2"/>
              </a:rPr>
              <a:t>Microsoft Project</a:t>
            </a:r>
            <a:r>
              <a:rPr lang="fr-FR" b="0" i="0" dirty="0">
                <a:solidFill>
                  <a:srgbClr val="444444"/>
                </a:solidFill>
                <a:effectLst/>
                <a:latin typeface="verdana" panose="020B0604030504040204" pitchFamily="34" charset="0"/>
              </a:rPr>
              <a:t>.</a:t>
            </a:r>
          </a:p>
          <a:p>
            <a:pPr algn="just"/>
            <a:endParaRPr lang="fr-FR" b="0" i="0" dirty="0">
              <a:solidFill>
                <a:srgbClr val="444444"/>
              </a:solidFill>
              <a:effectLst/>
              <a:latin typeface="verdana" panose="020B0604030504040204" pitchFamily="34" charset="0"/>
            </a:endParaRPr>
          </a:p>
          <a:p>
            <a:pPr algn="just"/>
            <a:r>
              <a:rPr lang="fr-FR" b="0" i="0" dirty="0">
                <a:solidFill>
                  <a:srgbClr val="444444"/>
                </a:solidFill>
                <a:effectLst/>
                <a:latin typeface="verdana" panose="020B0604030504040204" pitchFamily="34" charset="0"/>
              </a:rPr>
              <a:t>Développé à partir du code source d'OpenProj, </a:t>
            </a:r>
            <a:r>
              <a:rPr lang="fr-FR" b="1" i="0" dirty="0">
                <a:solidFill>
                  <a:srgbClr val="444444"/>
                </a:solidFill>
                <a:effectLst/>
                <a:latin typeface="verdana" panose="020B0604030504040204" pitchFamily="34" charset="0"/>
              </a:rPr>
              <a:t>ProjectLibre </a:t>
            </a:r>
            <a:r>
              <a:rPr lang="fr-FR" b="0" i="0" dirty="0">
                <a:solidFill>
                  <a:srgbClr val="444444"/>
                </a:solidFill>
                <a:effectLst/>
                <a:latin typeface="verdana" panose="020B0604030504040204" pitchFamily="34" charset="0"/>
              </a:rPr>
              <a:t>vous aide dans la planification et la gestion de vos projets au quotidien.</a:t>
            </a:r>
          </a:p>
          <a:p>
            <a:pPr algn="just"/>
            <a:endParaRPr lang="fr-FR" dirty="0">
              <a:solidFill>
                <a:srgbClr val="444444"/>
              </a:solidFill>
              <a:latin typeface="verdana" panose="020B0604030504040204" pitchFamily="34" charset="0"/>
            </a:endParaRPr>
          </a:p>
          <a:p>
            <a:pPr algn="just"/>
            <a:r>
              <a:rPr lang="fr-FR" b="0" i="0" dirty="0">
                <a:solidFill>
                  <a:srgbClr val="444444"/>
                </a:solidFill>
                <a:effectLst/>
                <a:latin typeface="verdana" panose="020B0604030504040204" pitchFamily="34" charset="0"/>
              </a:rPr>
              <a:t> Doté de nombreuses fonctionnalités, il dispose notamment d'une interface utilisateur graphique ruban et vous permet de recourir à la gestion de la valeur acquise, créer des diagrammes en tous genres (de Gantt, du réseau PERT, hiérarchiques des ressources, WBS), effectuer des rapports d'exécution des tâches.</a:t>
            </a:r>
          </a:p>
          <a:p>
            <a:endParaRPr lang="en-MU" dirty="0"/>
          </a:p>
        </p:txBody>
      </p:sp>
    </p:spTree>
    <p:extLst>
      <p:ext uri="{BB962C8B-B14F-4D97-AF65-F5344CB8AC3E}">
        <p14:creationId xmlns:p14="http://schemas.microsoft.com/office/powerpoint/2010/main" val="225597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04D68F31-B717-405E-8FDA-18AB5EF2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0" name="Straight Connector 59">
              <a:extLst>
                <a:ext uri="{FF2B5EF4-FFF2-40B4-BE49-F238E27FC236}">
                  <a16:creationId xmlns:a16="http://schemas.microsoft.com/office/drawing/2014/main" id="{B880E025-48FA-41BF-B643-0F8A44B909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B9DE0C2-FDAC-4F0A-87F8-E88ECD0E2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2" name="Rectangle 23">
              <a:extLst>
                <a:ext uri="{FF2B5EF4-FFF2-40B4-BE49-F238E27FC236}">
                  <a16:creationId xmlns:a16="http://schemas.microsoft.com/office/drawing/2014/main" id="{511C30BC-C353-4E3B-B27A-79E55CA45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5">
              <a:extLst>
                <a:ext uri="{FF2B5EF4-FFF2-40B4-BE49-F238E27FC236}">
                  <a16:creationId xmlns:a16="http://schemas.microsoft.com/office/drawing/2014/main" id="{476261E9-EE37-4446-8A99-BF1624CA4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ED67AA56-9A94-4774-8196-23D0C538D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7">
              <a:extLst>
                <a:ext uri="{FF2B5EF4-FFF2-40B4-BE49-F238E27FC236}">
                  <a16:creationId xmlns:a16="http://schemas.microsoft.com/office/drawing/2014/main" id="{51ABDD58-0B98-40D3-8540-6BD3C22D2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8">
              <a:extLst>
                <a:ext uri="{FF2B5EF4-FFF2-40B4-BE49-F238E27FC236}">
                  <a16:creationId xmlns:a16="http://schemas.microsoft.com/office/drawing/2014/main" id="{C1221CB9-937E-4D51-A315-FCDE0A77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9">
              <a:extLst>
                <a:ext uri="{FF2B5EF4-FFF2-40B4-BE49-F238E27FC236}">
                  <a16:creationId xmlns:a16="http://schemas.microsoft.com/office/drawing/2014/main" id="{84AE7C0B-B7D8-4F7A-A31B-6704BC4A4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67">
              <a:extLst>
                <a:ext uri="{FF2B5EF4-FFF2-40B4-BE49-F238E27FC236}">
                  <a16:creationId xmlns:a16="http://schemas.microsoft.com/office/drawing/2014/main" id="{16AF0C9F-08B9-458B-B540-A8E3913DF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6FD06311-3180-43A6-86B8-4D1F153FE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71" name="Rectangle 70">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73" name="Group 72">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74" name="Straight Connector 73">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FB060F5-6590-4F0C-A918-D0B0D19476DF}"/>
              </a:ext>
            </a:extLst>
          </p:cNvPr>
          <p:cNvSpPr>
            <a:spLocks noGrp="1"/>
          </p:cNvSpPr>
          <p:nvPr>
            <p:ph type="title"/>
          </p:nvPr>
        </p:nvSpPr>
        <p:spPr>
          <a:xfrm>
            <a:off x="765110" y="4758611"/>
            <a:ext cx="8508893" cy="1024415"/>
          </a:xfrm>
        </p:spPr>
        <p:txBody>
          <a:bodyPr vert="horz" lIns="91440" tIns="45720" rIns="91440" bIns="45720" rtlCol="0" anchor="b">
            <a:normAutofit/>
          </a:bodyPr>
          <a:lstStyle/>
          <a:p>
            <a:pPr algn="r"/>
            <a:r>
              <a:rPr lang="en-US" sz="5400"/>
              <a:t>Screenshot de projet Libre</a:t>
            </a:r>
          </a:p>
        </p:txBody>
      </p:sp>
      <p:sp>
        <p:nvSpPr>
          <p:cNvPr id="84" name="Rectangle 83">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 Word&#10;&#10;Description automatically generated">
            <a:extLst>
              <a:ext uri="{FF2B5EF4-FFF2-40B4-BE49-F238E27FC236}">
                <a16:creationId xmlns:a16="http://schemas.microsoft.com/office/drawing/2014/main" id="{C28EC39C-6A81-4892-AA71-BC4E0D742D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416" r="6076" b="1"/>
          <a:stretch/>
        </p:blipFill>
        <p:spPr>
          <a:xfrm>
            <a:off x="643466" y="1530566"/>
            <a:ext cx="2483779" cy="1680010"/>
          </a:xfrm>
          <a:prstGeom prst="rect">
            <a:avLst/>
          </a:prstGeom>
        </p:spPr>
      </p:pic>
      <p:pic>
        <p:nvPicPr>
          <p:cNvPr id="27" name="Picture 26" descr="Graphical user interface, application, table, Excel&#10;&#10;Description automatically generated">
            <a:extLst>
              <a:ext uri="{FF2B5EF4-FFF2-40B4-BE49-F238E27FC236}">
                <a16:creationId xmlns:a16="http://schemas.microsoft.com/office/drawing/2014/main" id="{ADF6F8DF-E6E0-43D8-9B40-88080B602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978" y="1715475"/>
            <a:ext cx="2483778" cy="1310192"/>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920522F9-EAC0-458B-927D-762F12381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489" y="1721684"/>
            <a:ext cx="2483778" cy="1297774"/>
          </a:xfrm>
          <a:prstGeom prst="rect">
            <a:avLst/>
          </a:prstGeom>
        </p:spPr>
      </p:pic>
      <p:pic>
        <p:nvPicPr>
          <p:cNvPr id="25" name="Picture 24" descr="Graphical user interface, application, table&#10;&#10;Description automatically generated">
            <a:extLst>
              <a:ext uri="{FF2B5EF4-FFF2-40B4-BE49-F238E27FC236}">
                <a16:creationId xmlns:a16="http://schemas.microsoft.com/office/drawing/2014/main" id="{30D00501-3BA5-4742-8FCE-874F059E0C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999" y="1712371"/>
            <a:ext cx="2483777" cy="1316401"/>
          </a:xfrm>
          <a:prstGeom prst="rect">
            <a:avLst/>
          </a:prstGeom>
        </p:spPr>
      </p:pic>
    </p:spTree>
    <p:extLst>
      <p:ext uri="{BB962C8B-B14F-4D97-AF65-F5344CB8AC3E}">
        <p14:creationId xmlns:p14="http://schemas.microsoft.com/office/powerpoint/2010/main" val="3337464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94D3A-F857-41D4-B430-19BD7B2CA03A}"/>
              </a:ext>
            </a:extLst>
          </p:cNvPr>
          <p:cNvSpPr>
            <a:spLocks noGrp="1"/>
          </p:cNvSpPr>
          <p:nvPr>
            <p:ph type="ctrTitle"/>
          </p:nvPr>
        </p:nvSpPr>
        <p:spPr/>
        <p:txBody>
          <a:bodyPr/>
          <a:lstStyle/>
          <a:p>
            <a:r>
              <a:rPr lang="en-US" dirty="0"/>
              <a:t>Presentation de la </a:t>
            </a:r>
            <a:r>
              <a:rPr lang="en-US" dirty="0" err="1"/>
              <a:t>partie</a:t>
            </a:r>
            <a:r>
              <a:rPr lang="en-US" dirty="0"/>
              <a:t> </a:t>
            </a:r>
            <a:r>
              <a:rPr lang="en-US" dirty="0" err="1"/>
              <a:t>cybersecurité</a:t>
            </a:r>
            <a:r>
              <a:rPr lang="en-US" dirty="0"/>
              <a:t> de </a:t>
            </a:r>
            <a:r>
              <a:rPr lang="en-US" dirty="0" err="1"/>
              <a:t>cybercar</a:t>
            </a:r>
            <a:endParaRPr lang="en-MU" dirty="0"/>
          </a:p>
        </p:txBody>
      </p:sp>
      <p:sp>
        <p:nvSpPr>
          <p:cNvPr id="3" name="Subtitle 2">
            <a:extLst>
              <a:ext uri="{FF2B5EF4-FFF2-40B4-BE49-F238E27FC236}">
                <a16:creationId xmlns:a16="http://schemas.microsoft.com/office/drawing/2014/main" id="{A6EFCA76-BA3E-4C29-BB2D-A47895AD8D64}"/>
              </a:ext>
            </a:extLst>
          </p:cNvPr>
          <p:cNvSpPr>
            <a:spLocks noGrp="1"/>
          </p:cNvSpPr>
          <p:nvPr>
            <p:ph type="subTitle" idx="1"/>
          </p:nvPr>
        </p:nvSpPr>
        <p:spPr/>
        <p:txBody>
          <a:bodyPr/>
          <a:lstStyle/>
          <a:p>
            <a:endParaRPr lang="en-MU"/>
          </a:p>
        </p:txBody>
      </p:sp>
    </p:spTree>
    <p:extLst>
      <p:ext uri="{BB962C8B-B14F-4D97-AF65-F5344CB8AC3E}">
        <p14:creationId xmlns:p14="http://schemas.microsoft.com/office/powerpoint/2010/main" val="372988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D3A79-79CD-4BE9-9B88-76D7FE3AC131}"/>
              </a:ext>
            </a:extLst>
          </p:cNvPr>
          <p:cNvSpPr>
            <a:spLocks noGrp="1"/>
          </p:cNvSpPr>
          <p:nvPr>
            <p:ph type="title"/>
          </p:nvPr>
        </p:nvSpPr>
        <p:spPr/>
        <p:txBody>
          <a:bodyPr/>
          <a:lstStyle/>
          <a:p>
            <a:r>
              <a:rPr lang="en-US" dirty="0" err="1"/>
              <a:t>Sommaire</a:t>
            </a:r>
            <a:endParaRPr lang="en-MU" dirty="0"/>
          </a:p>
        </p:txBody>
      </p:sp>
      <p:sp>
        <p:nvSpPr>
          <p:cNvPr id="3" name="Content Placeholder 2">
            <a:extLst>
              <a:ext uri="{FF2B5EF4-FFF2-40B4-BE49-F238E27FC236}">
                <a16:creationId xmlns:a16="http://schemas.microsoft.com/office/drawing/2014/main" id="{3DEFD2F4-4E1E-4E15-971E-1392FE754D7D}"/>
              </a:ext>
            </a:extLst>
          </p:cNvPr>
          <p:cNvSpPr>
            <a:spLocks noGrp="1"/>
          </p:cNvSpPr>
          <p:nvPr>
            <p:ph idx="1"/>
          </p:nvPr>
        </p:nvSpPr>
        <p:spPr/>
        <p:txBody>
          <a:bodyPr/>
          <a:lstStyle/>
          <a:p>
            <a:r>
              <a:rPr lang="en-US" dirty="0"/>
              <a:t>MP5 – Cybersecurity by design</a:t>
            </a:r>
          </a:p>
          <a:p>
            <a:pPr marL="0" indent="0">
              <a:buNone/>
            </a:pPr>
            <a:r>
              <a:rPr lang="en-US" dirty="0"/>
              <a:t>(</a:t>
            </a:r>
            <a:r>
              <a:rPr lang="en-US" dirty="0" err="1"/>
              <a:t>i</a:t>
            </a:r>
            <a:r>
              <a:rPr lang="en-US" dirty="0"/>
              <a:t>) </a:t>
            </a:r>
            <a:r>
              <a:rPr lang="en-US" dirty="0" err="1"/>
              <a:t>Charte</a:t>
            </a:r>
            <a:r>
              <a:rPr lang="en-US" dirty="0"/>
              <a:t> </a:t>
            </a:r>
            <a:r>
              <a:rPr lang="en-US" dirty="0" err="1"/>
              <a:t>informatique</a:t>
            </a:r>
            <a:endParaRPr lang="en-US" dirty="0"/>
          </a:p>
          <a:p>
            <a:pPr marL="0" indent="0">
              <a:buNone/>
            </a:pPr>
            <a:r>
              <a:rPr lang="en-US" dirty="0"/>
              <a:t>(ii) </a:t>
            </a:r>
            <a:r>
              <a:rPr lang="en-US" dirty="0" err="1"/>
              <a:t>Données</a:t>
            </a:r>
            <a:r>
              <a:rPr lang="en-US" dirty="0"/>
              <a:t> </a:t>
            </a:r>
            <a:r>
              <a:rPr lang="en-US" dirty="0" err="1"/>
              <a:t>personelles</a:t>
            </a:r>
            <a:r>
              <a:rPr lang="en-US" dirty="0"/>
              <a:t> et </a:t>
            </a:r>
            <a:r>
              <a:rPr lang="en-US" dirty="0" err="1"/>
              <a:t>sensibles</a:t>
            </a:r>
            <a:endParaRPr lang="en-US" dirty="0"/>
          </a:p>
          <a:p>
            <a:pPr marL="0" indent="0">
              <a:buNone/>
            </a:pPr>
            <a:r>
              <a:rPr lang="en-US" dirty="0"/>
              <a:t>(iii) RGPD du </a:t>
            </a:r>
            <a:r>
              <a:rPr lang="en-US" dirty="0" err="1"/>
              <a:t>developpeur</a:t>
            </a:r>
            <a:endParaRPr lang="en-US" dirty="0"/>
          </a:p>
          <a:p>
            <a:pPr marL="0" indent="0">
              <a:buNone/>
            </a:pPr>
            <a:r>
              <a:rPr lang="en-US" dirty="0"/>
              <a:t>(iv) Privacy by design</a:t>
            </a:r>
          </a:p>
          <a:p>
            <a:pPr marL="0" indent="0">
              <a:buNone/>
            </a:pPr>
            <a:r>
              <a:rPr lang="en-US" dirty="0"/>
              <a:t>(v) PIA  (</a:t>
            </a:r>
            <a:r>
              <a:rPr lang="fr-FR" b="0" i="0" dirty="0">
                <a:solidFill>
                  <a:srgbClr val="2D2D2D"/>
                </a:solidFill>
                <a:effectLst/>
                <a:latin typeface="Open Sans" panose="020B0604020202020204" pitchFamily="34" charset="0"/>
              </a:rPr>
              <a:t>L’analyse d’impact )</a:t>
            </a:r>
            <a:endParaRPr lang="en-US" dirty="0"/>
          </a:p>
          <a:p>
            <a:r>
              <a:rPr lang="en-US" dirty="0"/>
              <a:t>MP6 - Architecture et </a:t>
            </a:r>
            <a:r>
              <a:rPr lang="en-US" dirty="0" err="1"/>
              <a:t>Réseau</a:t>
            </a:r>
            <a:endParaRPr lang="en-US" dirty="0"/>
          </a:p>
          <a:p>
            <a:r>
              <a:rPr lang="en-US" dirty="0"/>
              <a:t>MP7 – Specs</a:t>
            </a:r>
          </a:p>
          <a:p>
            <a:r>
              <a:rPr lang="en-US" dirty="0"/>
              <a:t>MP8 – Prix total</a:t>
            </a:r>
            <a:endParaRPr lang="en-MU" dirty="0"/>
          </a:p>
        </p:txBody>
      </p:sp>
    </p:spTree>
    <p:extLst>
      <p:ext uri="{BB962C8B-B14F-4D97-AF65-F5344CB8AC3E}">
        <p14:creationId xmlns:p14="http://schemas.microsoft.com/office/powerpoint/2010/main" val="88225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96E2-3A43-403A-971F-AD4D2AAA005C}"/>
              </a:ext>
            </a:extLst>
          </p:cNvPr>
          <p:cNvSpPr>
            <a:spLocks noGrp="1"/>
          </p:cNvSpPr>
          <p:nvPr>
            <p:ph type="title"/>
          </p:nvPr>
        </p:nvSpPr>
        <p:spPr/>
        <p:txBody>
          <a:bodyPr/>
          <a:lstStyle/>
          <a:p>
            <a:r>
              <a:rPr lang="en-US" dirty="0"/>
              <a:t>MP5: Cybersecurity by design </a:t>
            </a:r>
            <a:br>
              <a:rPr lang="en-US" dirty="0"/>
            </a:br>
            <a:r>
              <a:rPr lang="en-US" dirty="0"/>
              <a:t>1- </a:t>
            </a:r>
            <a:r>
              <a:rPr lang="en-US" dirty="0" err="1"/>
              <a:t>Charte</a:t>
            </a:r>
            <a:r>
              <a:rPr lang="en-US" dirty="0"/>
              <a:t> </a:t>
            </a:r>
            <a:r>
              <a:rPr lang="en-US" dirty="0" err="1"/>
              <a:t>informatique</a:t>
            </a:r>
            <a:r>
              <a:rPr lang="en-US" dirty="0"/>
              <a:t> </a:t>
            </a:r>
            <a:endParaRPr lang="en-MU" dirty="0"/>
          </a:p>
        </p:txBody>
      </p:sp>
      <p:sp>
        <p:nvSpPr>
          <p:cNvPr id="3" name="Content Placeholder 2">
            <a:extLst>
              <a:ext uri="{FF2B5EF4-FFF2-40B4-BE49-F238E27FC236}">
                <a16:creationId xmlns:a16="http://schemas.microsoft.com/office/drawing/2014/main" id="{D5756221-6CA7-40AB-AA22-A50FDE290E25}"/>
              </a:ext>
            </a:extLst>
          </p:cNvPr>
          <p:cNvSpPr>
            <a:spLocks noGrp="1"/>
          </p:cNvSpPr>
          <p:nvPr>
            <p:ph idx="1"/>
          </p:nvPr>
        </p:nvSpPr>
        <p:spPr/>
        <p:txBody>
          <a:bodyPr/>
          <a:lstStyle/>
          <a:p>
            <a:pPr algn="l"/>
            <a:r>
              <a:rPr lang="fr-FR" b="1" i="0" dirty="0">
                <a:solidFill>
                  <a:srgbClr val="202124"/>
                </a:solidFill>
                <a:effectLst/>
                <a:latin typeface="arial" panose="020B0604020202020204" pitchFamily="34" charset="0"/>
              </a:rPr>
              <a:t>Charte informatique</a:t>
            </a:r>
            <a:r>
              <a:rPr lang="fr-FR" b="0" i="0" dirty="0">
                <a:solidFill>
                  <a:srgbClr val="202124"/>
                </a:solidFill>
                <a:effectLst/>
                <a:latin typeface="arial" panose="020B0604020202020204" pitchFamily="34" charset="0"/>
              </a:rPr>
              <a:t> : </a:t>
            </a:r>
            <a:r>
              <a:rPr lang="fr-FR" b="1" i="0" dirty="0">
                <a:solidFill>
                  <a:srgbClr val="202124"/>
                </a:solidFill>
                <a:effectLst/>
                <a:latin typeface="arial" panose="020B0604020202020204" pitchFamily="34" charset="0"/>
              </a:rPr>
              <a:t>définition</a:t>
            </a:r>
          </a:p>
          <a:p>
            <a:pPr algn="l"/>
            <a:endParaRPr lang="fr-FR" b="0" i="0" dirty="0">
              <a:solidFill>
                <a:srgbClr val="202124"/>
              </a:solidFill>
              <a:effectLst/>
              <a:latin typeface="arial" panose="020B0604020202020204" pitchFamily="34" charset="0"/>
            </a:endParaRPr>
          </a:p>
          <a:p>
            <a:r>
              <a:rPr lang="fr-FR" b="0" i="0" dirty="0">
                <a:solidFill>
                  <a:srgbClr val="202124"/>
                </a:solidFill>
                <a:effectLst/>
                <a:latin typeface="arial" panose="020B0604020202020204" pitchFamily="34" charset="0"/>
              </a:rPr>
              <a:t>La </a:t>
            </a:r>
            <a:r>
              <a:rPr lang="fr-FR" b="1" i="0" dirty="0">
                <a:solidFill>
                  <a:srgbClr val="202124"/>
                </a:solidFill>
                <a:effectLst/>
                <a:latin typeface="arial" panose="020B0604020202020204" pitchFamily="34" charset="0"/>
              </a:rPr>
              <a:t>charte informatique</a:t>
            </a:r>
            <a:r>
              <a:rPr lang="fr-FR" b="0" i="0" dirty="0">
                <a:solidFill>
                  <a:srgbClr val="202124"/>
                </a:solidFill>
                <a:effectLst/>
                <a:latin typeface="arial" panose="020B0604020202020204" pitchFamily="34" charset="0"/>
              </a:rPr>
              <a:t> est un texte élaboré par l'organisation qui souhaite réglementer l'usage des systèmes d'information de ses salariés, agents, membres ou adhérents (entreprise, association, administration...)</a:t>
            </a:r>
          </a:p>
          <a:p>
            <a:endParaRPr lang="fr-FR" dirty="0">
              <a:solidFill>
                <a:srgbClr val="202124"/>
              </a:solidFill>
              <a:latin typeface="arial" panose="020B0604020202020204" pitchFamily="34" charset="0"/>
            </a:endParaRPr>
          </a:p>
          <a:p>
            <a:endParaRPr lang="en-MU" dirty="0"/>
          </a:p>
        </p:txBody>
      </p:sp>
    </p:spTree>
    <p:extLst>
      <p:ext uri="{BB962C8B-B14F-4D97-AF65-F5344CB8AC3E}">
        <p14:creationId xmlns:p14="http://schemas.microsoft.com/office/powerpoint/2010/main" val="2742408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FB58-FE0E-4EC1-8B08-DE2F1A79F9FC}"/>
              </a:ext>
            </a:extLst>
          </p:cNvPr>
          <p:cNvSpPr>
            <a:spLocks noGrp="1"/>
          </p:cNvSpPr>
          <p:nvPr>
            <p:ph type="title"/>
          </p:nvPr>
        </p:nvSpPr>
        <p:spPr/>
        <p:txBody>
          <a:bodyPr/>
          <a:lstStyle/>
          <a:p>
            <a:r>
              <a:rPr lang="en-US" dirty="0"/>
              <a:t>Screenshot de la </a:t>
            </a:r>
            <a:r>
              <a:rPr lang="en-US" dirty="0" err="1"/>
              <a:t>charte</a:t>
            </a:r>
            <a:r>
              <a:rPr lang="en-US" dirty="0"/>
              <a:t> </a:t>
            </a:r>
            <a:r>
              <a:rPr lang="en-US" dirty="0" err="1"/>
              <a:t>informatique</a:t>
            </a:r>
            <a:r>
              <a:rPr lang="en-US" dirty="0"/>
              <a:t> pour </a:t>
            </a:r>
            <a:r>
              <a:rPr lang="en-US" dirty="0" err="1"/>
              <a:t>cybercar</a:t>
            </a:r>
            <a:r>
              <a:rPr lang="en-US" dirty="0"/>
              <a:t> </a:t>
            </a:r>
            <a:endParaRPr lang="en-MU" dirty="0"/>
          </a:p>
        </p:txBody>
      </p:sp>
      <p:pic>
        <p:nvPicPr>
          <p:cNvPr id="5" name="Content Placeholder 4" descr="Text&#10;&#10;Description automatically generated">
            <a:extLst>
              <a:ext uri="{FF2B5EF4-FFF2-40B4-BE49-F238E27FC236}">
                <a16:creationId xmlns:a16="http://schemas.microsoft.com/office/drawing/2014/main" id="{A3AD26BA-D36E-431F-AEE9-85326B793F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230" y="2027423"/>
            <a:ext cx="3910243" cy="4320111"/>
          </a:xfrm>
        </p:spPr>
      </p:pic>
      <p:pic>
        <p:nvPicPr>
          <p:cNvPr id="7" name="Picture 6" descr="Text, letter&#10;&#10;Description automatically generated">
            <a:extLst>
              <a:ext uri="{FF2B5EF4-FFF2-40B4-BE49-F238E27FC236}">
                <a16:creationId xmlns:a16="http://schemas.microsoft.com/office/drawing/2014/main" id="{701BF528-7934-406A-B114-6ADF8ACA1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1394" y="2281562"/>
            <a:ext cx="3707703" cy="4181382"/>
          </a:xfrm>
          <a:prstGeom prst="rect">
            <a:avLst/>
          </a:prstGeom>
        </p:spPr>
      </p:pic>
    </p:spTree>
    <p:extLst>
      <p:ext uri="{BB962C8B-B14F-4D97-AF65-F5344CB8AC3E}">
        <p14:creationId xmlns:p14="http://schemas.microsoft.com/office/powerpoint/2010/main" val="972772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0B5E-8D8F-4005-AB08-1AA09A4858B4}"/>
              </a:ext>
            </a:extLst>
          </p:cNvPr>
          <p:cNvSpPr>
            <a:spLocks noGrp="1"/>
          </p:cNvSpPr>
          <p:nvPr>
            <p:ph type="title"/>
          </p:nvPr>
        </p:nvSpPr>
        <p:spPr/>
        <p:txBody>
          <a:bodyPr/>
          <a:lstStyle/>
          <a:p>
            <a:r>
              <a:rPr lang="en-US" dirty="0"/>
              <a:t>2- </a:t>
            </a:r>
            <a:r>
              <a:rPr lang="en-US" dirty="0" err="1"/>
              <a:t>Données</a:t>
            </a:r>
            <a:r>
              <a:rPr lang="en-US" dirty="0"/>
              <a:t> </a:t>
            </a:r>
            <a:r>
              <a:rPr lang="en-US" dirty="0" err="1"/>
              <a:t>personelles</a:t>
            </a:r>
            <a:r>
              <a:rPr lang="en-US" dirty="0"/>
              <a:t> et </a:t>
            </a:r>
            <a:r>
              <a:rPr lang="en-US" dirty="0" err="1"/>
              <a:t>sensibles</a:t>
            </a:r>
            <a:r>
              <a:rPr lang="en-US" dirty="0"/>
              <a:t> </a:t>
            </a:r>
            <a:endParaRPr lang="en-MU" dirty="0"/>
          </a:p>
        </p:txBody>
      </p:sp>
      <p:sp>
        <p:nvSpPr>
          <p:cNvPr id="3" name="Content Placeholder 2">
            <a:extLst>
              <a:ext uri="{FF2B5EF4-FFF2-40B4-BE49-F238E27FC236}">
                <a16:creationId xmlns:a16="http://schemas.microsoft.com/office/drawing/2014/main" id="{7DEB6A09-345B-40DB-A3BD-313988140A87}"/>
              </a:ext>
            </a:extLst>
          </p:cNvPr>
          <p:cNvSpPr>
            <a:spLocks noGrp="1"/>
          </p:cNvSpPr>
          <p:nvPr>
            <p:ph idx="1"/>
          </p:nvPr>
        </p:nvSpPr>
        <p:spPr/>
        <p:txBody>
          <a:bodyPr>
            <a:normAutofit/>
          </a:bodyPr>
          <a:lstStyle/>
          <a:p>
            <a:r>
              <a:rPr lang="en-US" dirty="0"/>
              <a:t>Definition </a:t>
            </a:r>
            <a:r>
              <a:rPr lang="en-US" dirty="0" err="1"/>
              <a:t>données</a:t>
            </a:r>
            <a:r>
              <a:rPr lang="en-US" dirty="0"/>
              <a:t> </a:t>
            </a:r>
            <a:r>
              <a:rPr lang="en-US" dirty="0" err="1"/>
              <a:t>personelles</a:t>
            </a:r>
            <a:endParaRPr lang="en-US" dirty="0"/>
          </a:p>
          <a:p>
            <a:pPr marL="0" indent="0">
              <a:buNone/>
            </a:pPr>
            <a:r>
              <a:rPr lang="fr-FR" b="0" i="0" dirty="0">
                <a:solidFill>
                  <a:srgbClr val="202124"/>
                </a:solidFill>
                <a:effectLst/>
                <a:latin typeface="arial" panose="020B0604020202020204" pitchFamily="34" charset="0"/>
              </a:rPr>
              <a:t>Une « </a:t>
            </a:r>
            <a:r>
              <a:rPr lang="fr-FR" b="1" i="0" dirty="0">
                <a:solidFill>
                  <a:srgbClr val="202124"/>
                </a:solidFill>
                <a:effectLst/>
                <a:latin typeface="arial" panose="020B0604020202020204" pitchFamily="34" charset="0"/>
              </a:rPr>
              <a:t>donnée personnelle</a:t>
            </a:r>
            <a:r>
              <a:rPr lang="fr-FR" b="0" i="0" dirty="0">
                <a:solidFill>
                  <a:srgbClr val="202124"/>
                </a:solidFill>
                <a:effectLst/>
                <a:latin typeface="arial" panose="020B0604020202020204" pitchFamily="34" charset="0"/>
              </a:rPr>
              <a:t> » </a:t>
            </a:r>
            <a:r>
              <a:rPr lang="fr-FR" b="1" i="0" dirty="0">
                <a:solidFill>
                  <a:srgbClr val="202124"/>
                </a:solidFill>
                <a:effectLst/>
                <a:latin typeface="arial" panose="020B0604020202020204" pitchFamily="34" charset="0"/>
              </a:rPr>
              <a:t>est</a:t>
            </a:r>
            <a:r>
              <a:rPr lang="fr-FR" b="0" i="0" dirty="0">
                <a:solidFill>
                  <a:srgbClr val="202124"/>
                </a:solidFill>
                <a:effectLst/>
                <a:latin typeface="arial" panose="020B0604020202020204" pitchFamily="34" charset="0"/>
              </a:rPr>
              <a:t> « toute information se rapportant à une personne physique identifiée ou identifiable ». Une personne peut être identifiée : directement (exemple : nom, prénom)</a:t>
            </a:r>
            <a:endParaRPr lang="en-US" b="0" i="0" dirty="0">
              <a:solidFill>
                <a:srgbClr val="202124"/>
              </a:solidFill>
              <a:effectLst/>
              <a:latin typeface="arial" panose="020B0604020202020204" pitchFamily="34" charset="0"/>
            </a:endParaRPr>
          </a:p>
          <a:p>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rPr>
              <a:t>Definition </a:t>
            </a:r>
            <a:r>
              <a:rPr lang="en-US" dirty="0" err="1">
                <a:solidFill>
                  <a:srgbClr val="202124"/>
                </a:solidFill>
                <a:latin typeface="arial" panose="020B0604020202020204" pitchFamily="34" charset="0"/>
              </a:rPr>
              <a:t>données</a:t>
            </a:r>
            <a:r>
              <a:rPr lang="en-US" dirty="0">
                <a:solidFill>
                  <a:srgbClr val="202124"/>
                </a:solidFill>
                <a:latin typeface="arial" panose="020B0604020202020204" pitchFamily="34" charset="0"/>
              </a:rPr>
              <a:t> sensible </a:t>
            </a:r>
          </a:p>
          <a:p>
            <a:pPr marL="0" indent="0">
              <a:buNone/>
            </a:pPr>
            <a:r>
              <a:rPr lang="fr-FR" b="0" i="0" dirty="0">
                <a:solidFill>
                  <a:srgbClr val="71716E"/>
                </a:solidFill>
                <a:effectLst/>
                <a:latin typeface="Arial" panose="020B0604020202020204" pitchFamily="34" charset="0"/>
                <a:cs typeface="Arial" panose="020B0604020202020204" pitchFamily="34" charset="0"/>
              </a:rPr>
              <a:t>Ce sont les informations qui révèlent la prétendue origine raciale ou ethnique, les opinions politiques, les convictions religieuses ou l'appartenance syndicale.</a:t>
            </a:r>
          </a:p>
          <a:p>
            <a:pPr marL="0" indent="0">
              <a:buNone/>
            </a:pPr>
            <a:r>
              <a:rPr lang="fr-FR" b="0" i="0" dirty="0">
                <a:solidFill>
                  <a:srgbClr val="71716E"/>
                </a:solidFill>
                <a:effectLst/>
                <a:latin typeface="Arial" panose="020B0604020202020204" pitchFamily="34" charset="0"/>
                <a:cs typeface="Arial" panose="020B0604020202020204" pitchFamily="34" charset="0"/>
              </a:rPr>
              <a:t>Ce sont également les données génétiques, les données biométriques aux fins d'identifier une personne physique de manière unique, les données concernant la santé, la vie sexuelle ou l'orientation sexuelle d'une personne physique.</a:t>
            </a:r>
          </a:p>
          <a:p>
            <a:endParaRPr lang="en-MU" dirty="0"/>
          </a:p>
        </p:txBody>
      </p:sp>
    </p:spTree>
    <p:extLst>
      <p:ext uri="{BB962C8B-B14F-4D97-AF65-F5344CB8AC3E}">
        <p14:creationId xmlns:p14="http://schemas.microsoft.com/office/powerpoint/2010/main" val="228926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54AF-3CC8-4F30-A702-DE6A8D7EBADD}"/>
              </a:ext>
            </a:extLst>
          </p:cNvPr>
          <p:cNvSpPr>
            <a:spLocks noGrp="1"/>
          </p:cNvSpPr>
          <p:nvPr>
            <p:ph type="title"/>
          </p:nvPr>
        </p:nvSpPr>
        <p:spPr/>
        <p:txBody>
          <a:bodyPr/>
          <a:lstStyle/>
          <a:p>
            <a:r>
              <a:rPr lang="en-US" dirty="0"/>
              <a:t>Presentation du context </a:t>
            </a:r>
            <a:endParaRPr lang="en-MU" dirty="0"/>
          </a:p>
        </p:txBody>
      </p:sp>
      <p:sp>
        <p:nvSpPr>
          <p:cNvPr id="3" name="Content Placeholder 2">
            <a:extLst>
              <a:ext uri="{FF2B5EF4-FFF2-40B4-BE49-F238E27FC236}">
                <a16:creationId xmlns:a16="http://schemas.microsoft.com/office/drawing/2014/main" id="{05BCF169-7A9A-4735-BC29-BFCAC0D67B2B}"/>
              </a:ext>
            </a:extLst>
          </p:cNvPr>
          <p:cNvSpPr>
            <a:spLocks noGrp="1"/>
          </p:cNvSpPr>
          <p:nvPr>
            <p:ph idx="1"/>
          </p:nvPr>
        </p:nvSpPr>
        <p:spPr/>
        <p:txBody>
          <a:bodyPr/>
          <a:lstStyle/>
          <a:p>
            <a:r>
              <a:rPr lang="fr-FR" dirty="0"/>
              <a:t>CyberCar existe depuis 2008 sous le nom de SuperCar. C’est un concessionnaire spécialisé dans la vente de voitures neuves de marques diverse</a:t>
            </a:r>
          </a:p>
          <a:p>
            <a:endParaRPr lang="fr-FR" dirty="0"/>
          </a:p>
          <a:p>
            <a:r>
              <a:rPr lang="fr-FR" dirty="0"/>
              <a:t>• Elle fait alors appel • A l'entreprise MultiSys SSII • Pour trouver les solutions adéquates au meilleur rapport qualité / prix</a:t>
            </a:r>
          </a:p>
          <a:p>
            <a:endParaRPr lang="fr-FR" dirty="0"/>
          </a:p>
          <a:p>
            <a:r>
              <a:rPr lang="fr-FR" dirty="0"/>
              <a:t>• CyberCar souhaite: • Revoir son réseau (LAN &amp; WAN) • Informatiser ses activités en intégrant de nouvelles procédures de travail</a:t>
            </a:r>
            <a:endParaRPr lang="en-MU" dirty="0"/>
          </a:p>
        </p:txBody>
      </p:sp>
    </p:spTree>
    <p:extLst>
      <p:ext uri="{BB962C8B-B14F-4D97-AF65-F5344CB8AC3E}">
        <p14:creationId xmlns:p14="http://schemas.microsoft.com/office/powerpoint/2010/main" val="61064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E6EE1-1499-4B2A-B6D6-2C703B5CEEE9}"/>
              </a:ext>
            </a:extLst>
          </p:cNvPr>
          <p:cNvSpPr>
            <a:spLocks noGrp="1"/>
          </p:cNvSpPr>
          <p:nvPr>
            <p:ph type="title"/>
          </p:nvPr>
        </p:nvSpPr>
        <p:spPr/>
        <p:txBody>
          <a:bodyPr/>
          <a:lstStyle/>
          <a:p>
            <a:r>
              <a:rPr lang="en-US" dirty="0"/>
              <a:t>Screenshot des </a:t>
            </a:r>
            <a:r>
              <a:rPr lang="en-US" dirty="0" err="1"/>
              <a:t>données</a:t>
            </a:r>
            <a:r>
              <a:rPr lang="en-US" dirty="0"/>
              <a:t> </a:t>
            </a:r>
            <a:r>
              <a:rPr lang="en-US" dirty="0" err="1"/>
              <a:t>personelles</a:t>
            </a:r>
            <a:r>
              <a:rPr lang="en-US" dirty="0"/>
              <a:t> et </a:t>
            </a:r>
            <a:r>
              <a:rPr lang="en-US" dirty="0" err="1"/>
              <a:t>sensibles</a:t>
            </a:r>
            <a:r>
              <a:rPr lang="en-US" dirty="0"/>
              <a:t> pour </a:t>
            </a:r>
            <a:r>
              <a:rPr lang="en-US" dirty="0" err="1"/>
              <a:t>cybercar</a:t>
            </a:r>
            <a:endParaRPr lang="en-MU" dirty="0"/>
          </a:p>
        </p:txBody>
      </p:sp>
      <p:pic>
        <p:nvPicPr>
          <p:cNvPr id="5" name="Content Placeholder 4" descr="Calendar&#10;&#10;Description automatically generated">
            <a:extLst>
              <a:ext uri="{FF2B5EF4-FFF2-40B4-BE49-F238E27FC236}">
                <a16:creationId xmlns:a16="http://schemas.microsoft.com/office/drawing/2014/main" id="{B4A22BA1-D7BF-46E2-9245-A0E90C558F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0225" y="2050742"/>
            <a:ext cx="6338657" cy="3991283"/>
          </a:xfrm>
        </p:spPr>
      </p:pic>
    </p:spTree>
    <p:extLst>
      <p:ext uri="{BB962C8B-B14F-4D97-AF65-F5344CB8AC3E}">
        <p14:creationId xmlns:p14="http://schemas.microsoft.com/office/powerpoint/2010/main" val="3263365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A50-D358-4235-9E07-62044797725C}"/>
              </a:ext>
            </a:extLst>
          </p:cNvPr>
          <p:cNvSpPr>
            <a:spLocks noGrp="1"/>
          </p:cNvSpPr>
          <p:nvPr>
            <p:ph type="title"/>
          </p:nvPr>
        </p:nvSpPr>
        <p:spPr/>
        <p:txBody>
          <a:bodyPr/>
          <a:lstStyle/>
          <a:p>
            <a:r>
              <a:rPr lang="en-US" dirty="0"/>
              <a:t>RGPD du </a:t>
            </a:r>
            <a:r>
              <a:rPr lang="en-US" dirty="0" err="1"/>
              <a:t>developpeur</a:t>
            </a:r>
            <a:r>
              <a:rPr lang="en-US" dirty="0"/>
              <a:t> </a:t>
            </a:r>
            <a:endParaRPr lang="en-MU" dirty="0"/>
          </a:p>
        </p:txBody>
      </p:sp>
      <p:sp>
        <p:nvSpPr>
          <p:cNvPr id="3" name="Content Placeholder 2">
            <a:extLst>
              <a:ext uri="{FF2B5EF4-FFF2-40B4-BE49-F238E27FC236}">
                <a16:creationId xmlns:a16="http://schemas.microsoft.com/office/drawing/2014/main" id="{6765A4A6-07BB-422D-BC52-87D37B1AEE02}"/>
              </a:ext>
            </a:extLst>
          </p:cNvPr>
          <p:cNvSpPr>
            <a:spLocks noGrp="1"/>
          </p:cNvSpPr>
          <p:nvPr>
            <p:ph idx="1"/>
          </p:nvPr>
        </p:nvSpPr>
        <p:spPr/>
        <p:txBody>
          <a:bodyPr/>
          <a:lstStyle/>
          <a:p>
            <a:pPr marL="0" marR="0">
              <a:lnSpc>
                <a:spcPct val="107000"/>
              </a:lnSpc>
              <a:spcBef>
                <a:spcPts val="0"/>
              </a:spcBef>
              <a:spcAft>
                <a:spcPts val="800"/>
              </a:spcAft>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Qu’est-ce que le RGPD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règlement général sur la protection des données est un règlement voté par l’Europe en 2018 concernant la protection des données personnelles et sensibles qui permet d’assurer la protection des données à caractère personnelles et sensibles des utilisateurs.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Qu’est-ce que le RGPD recommande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RGPD recommande 4 étapes afin de bien s’assurer de la protection des données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1)Constituer un registre de traitement de donnée</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2)Faire le tri dans les données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3)Respecter le droit des personnes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4)Sécuriser les données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Tree>
    <p:extLst>
      <p:ext uri="{BB962C8B-B14F-4D97-AF65-F5344CB8AC3E}">
        <p14:creationId xmlns:p14="http://schemas.microsoft.com/office/powerpoint/2010/main" val="303935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8AB8-E265-4DEC-A844-C99B713BE422}"/>
              </a:ext>
            </a:extLst>
          </p:cNvPr>
          <p:cNvSpPr>
            <a:spLocks noGrp="1"/>
          </p:cNvSpPr>
          <p:nvPr>
            <p:ph type="title"/>
          </p:nvPr>
        </p:nvSpPr>
        <p:spPr/>
        <p:txBody>
          <a:bodyPr/>
          <a:lstStyle/>
          <a:p>
            <a:r>
              <a:rPr lang="en-US" dirty="0"/>
              <a:t>Screenshot des </a:t>
            </a:r>
            <a:r>
              <a:rPr lang="en-US" dirty="0" err="1"/>
              <a:t>mesure</a:t>
            </a:r>
            <a:r>
              <a:rPr lang="en-US" dirty="0"/>
              <a:t> </a:t>
            </a:r>
            <a:r>
              <a:rPr lang="en-US" dirty="0" err="1"/>
              <a:t>rgpd</a:t>
            </a:r>
            <a:endParaRPr lang="en-MU" dirty="0"/>
          </a:p>
        </p:txBody>
      </p:sp>
      <p:pic>
        <p:nvPicPr>
          <p:cNvPr id="5" name="Content Placeholder 4" descr="Graphical user interface, application, table, Excel&#10;&#10;Description automatically generated">
            <a:extLst>
              <a:ext uri="{FF2B5EF4-FFF2-40B4-BE49-F238E27FC236}">
                <a16:creationId xmlns:a16="http://schemas.microsoft.com/office/drawing/2014/main" id="{05B5595C-208B-4005-8306-B8EFF9B78A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691" y="1930400"/>
            <a:ext cx="7180425" cy="4111625"/>
          </a:xfrm>
        </p:spPr>
      </p:pic>
    </p:spTree>
    <p:extLst>
      <p:ext uri="{BB962C8B-B14F-4D97-AF65-F5344CB8AC3E}">
        <p14:creationId xmlns:p14="http://schemas.microsoft.com/office/powerpoint/2010/main" val="3530929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A6585-45C6-40FB-B043-EA566A1A59AC}"/>
              </a:ext>
            </a:extLst>
          </p:cNvPr>
          <p:cNvSpPr>
            <a:spLocks noGrp="1"/>
          </p:cNvSpPr>
          <p:nvPr>
            <p:ph type="title"/>
          </p:nvPr>
        </p:nvSpPr>
        <p:spPr/>
        <p:txBody>
          <a:bodyPr/>
          <a:lstStyle/>
          <a:p>
            <a:r>
              <a:rPr lang="en-US" dirty="0"/>
              <a:t>4-Privacy by design </a:t>
            </a:r>
            <a:endParaRPr lang="en-MU" dirty="0"/>
          </a:p>
        </p:txBody>
      </p:sp>
      <p:sp>
        <p:nvSpPr>
          <p:cNvPr id="3" name="Content Placeholder 2">
            <a:extLst>
              <a:ext uri="{FF2B5EF4-FFF2-40B4-BE49-F238E27FC236}">
                <a16:creationId xmlns:a16="http://schemas.microsoft.com/office/drawing/2014/main" id="{010D30D0-549E-47B1-AAEA-56F45DC4495C}"/>
              </a:ext>
            </a:extLst>
          </p:cNvPr>
          <p:cNvSpPr>
            <a:spLocks noGrp="1"/>
          </p:cNvSpPr>
          <p:nvPr>
            <p:ph idx="1"/>
          </p:nvPr>
        </p:nvSpPr>
        <p:spPr/>
        <p:txBody>
          <a:bodyPr/>
          <a:lstStyle/>
          <a:p>
            <a:pPr marL="0" marR="0" indent="0">
              <a:lnSpc>
                <a:spcPct val="107000"/>
              </a:lnSpc>
              <a:spcBef>
                <a:spcPts val="0"/>
              </a:spcBef>
              <a:spcAft>
                <a:spcPts val="800"/>
              </a:spcAft>
              <a:buNone/>
            </a:pPr>
            <a:r>
              <a:rPr lang="fr-FR" sz="1000"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*(inspiré de wikipedia)</a:t>
            </a:r>
            <a:endParaRPr lang="en-MU"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Privacy by design est une approche permettant de prendre en compte les données privées et sensibles des individus dès la conception du projet.</a:t>
            </a:r>
          </a:p>
          <a:p>
            <a:endParaRPr lang="fr-FR" dirty="0">
              <a:solidFill>
                <a:srgbClr val="202122"/>
              </a:solidFill>
              <a:latin typeface="Arial" panose="020B0604020202020204" pitchFamily="34" charset="0"/>
              <a:cs typeface="Times New Roman" panose="02020603050405020304" pitchFamily="18" charset="0"/>
            </a:endParaRPr>
          </a:p>
          <a:p>
            <a:endParaRPr lang="en-MU" dirty="0"/>
          </a:p>
        </p:txBody>
      </p:sp>
      <p:pic>
        <p:nvPicPr>
          <p:cNvPr id="4" name="Image 1">
            <a:extLst>
              <a:ext uri="{FF2B5EF4-FFF2-40B4-BE49-F238E27FC236}">
                <a16:creationId xmlns:a16="http://schemas.microsoft.com/office/drawing/2014/main" id="{C042A29E-47BC-49F1-A4F3-D6BEAC7A7A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2377" y="3282950"/>
            <a:ext cx="5474335" cy="2965450"/>
          </a:xfrm>
          <a:prstGeom prst="rect">
            <a:avLst/>
          </a:prstGeom>
          <a:noFill/>
        </p:spPr>
      </p:pic>
    </p:spTree>
    <p:extLst>
      <p:ext uri="{BB962C8B-B14F-4D97-AF65-F5344CB8AC3E}">
        <p14:creationId xmlns:p14="http://schemas.microsoft.com/office/powerpoint/2010/main" val="3949888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508E-A8BF-44D8-9F9E-74F7350B2F66}"/>
              </a:ext>
            </a:extLst>
          </p:cNvPr>
          <p:cNvSpPr>
            <a:spLocks noGrp="1"/>
          </p:cNvSpPr>
          <p:nvPr>
            <p:ph type="title"/>
          </p:nvPr>
        </p:nvSpPr>
        <p:spPr/>
        <p:txBody>
          <a:bodyPr/>
          <a:lstStyle/>
          <a:p>
            <a:r>
              <a:rPr lang="en-US" dirty="0"/>
              <a:t>Screenshot du tableau </a:t>
            </a:r>
            <a:endParaRPr lang="en-MU" dirty="0"/>
          </a:p>
        </p:txBody>
      </p:sp>
      <p:pic>
        <p:nvPicPr>
          <p:cNvPr id="5" name="Content Placeholder 4" descr="Table&#10;&#10;Description automatically generated">
            <a:extLst>
              <a:ext uri="{FF2B5EF4-FFF2-40B4-BE49-F238E27FC236}">
                <a16:creationId xmlns:a16="http://schemas.microsoft.com/office/drawing/2014/main" id="{ABA82998-9B61-47FB-922F-20349E98BA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056" y="1855434"/>
            <a:ext cx="4660777" cy="4186592"/>
          </a:xfrm>
        </p:spPr>
      </p:pic>
    </p:spTree>
    <p:extLst>
      <p:ext uri="{BB962C8B-B14F-4D97-AF65-F5344CB8AC3E}">
        <p14:creationId xmlns:p14="http://schemas.microsoft.com/office/powerpoint/2010/main" val="2688619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DC3D-B80B-4DC5-A479-3D3180C75F40}"/>
              </a:ext>
            </a:extLst>
          </p:cNvPr>
          <p:cNvSpPr>
            <a:spLocks noGrp="1"/>
          </p:cNvSpPr>
          <p:nvPr>
            <p:ph type="title"/>
          </p:nvPr>
        </p:nvSpPr>
        <p:spPr/>
        <p:txBody>
          <a:bodyPr/>
          <a:lstStyle/>
          <a:p>
            <a:r>
              <a:rPr lang="en-US" dirty="0"/>
              <a:t>5- Pia </a:t>
            </a:r>
            <a:endParaRPr lang="en-MU" dirty="0"/>
          </a:p>
        </p:txBody>
      </p:sp>
      <p:sp>
        <p:nvSpPr>
          <p:cNvPr id="3" name="Content Placeholder 2">
            <a:extLst>
              <a:ext uri="{FF2B5EF4-FFF2-40B4-BE49-F238E27FC236}">
                <a16:creationId xmlns:a16="http://schemas.microsoft.com/office/drawing/2014/main" id="{89B8C04F-72E5-4E3E-9680-A804AA47C1F0}"/>
              </a:ext>
            </a:extLst>
          </p:cNvPr>
          <p:cNvSpPr>
            <a:spLocks noGrp="1"/>
          </p:cNvSpPr>
          <p:nvPr>
            <p:ph idx="1"/>
          </p:nvPr>
        </p:nvSpPr>
        <p:spPr>
          <a:xfrm>
            <a:off x="677334" y="1349407"/>
            <a:ext cx="8596668" cy="5015882"/>
          </a:xfrm>
        </p:spPr>
        <p:txBody>
          <a:bodyPr>
            <a:normAutofit/>
          </a:bodyPr>
          <a:lstStyle/>
          <a:p>
            <a:pPr algn="l"/>
            <a:r>
              <a:rPr lang="fr-FR" b="0" i="0" dirty="0">
                <a:solidFill>
                  <a:srgbClr val="2D2D2D"/>
                </a:solidFill>
                <a:effectLst/>
                <a:latin typeface="Open Sans" panose="020B0604020202020204" pitchFamily="34" charset="0"/>
              </a:rPr>
              <a:t>L’analyse d’impact (DPIA ou PIA) est un outil important pour la responsabilisation des organismes, elle aide à construire des traitements de données respectueuses de la vie privée, mais aussi à démontrer leur conformité au Règlement général sur la protection des données (RGPD).</a:t>
            </a:r>
          </a:p>
          <a:p>
            <a:pPr algn="l"/>
            <a:r>
              <a:rPr lang="fr-FR" b="0" i="0" dirty="0">
                <a:solidFill>
                  <a:srgbClr val="2D2D2D"/>
                </a:solidFill>
                <a:effectLst/>
                <a:latin typeface="Open Sans" panose="020B0604020202020204" pitchFamily="34" charset="0"/>
              </a:rPr>
              <a:t> Elle est </a:t>
            </a:r>
            <a:r>
              <a:rPr lang="fr-FR" b="1" i="0" dirty="0">
                <a:solidFill>
                  <a:srgbClr val="2D2D2D"/>
                </a:solidFill>
                <a:effectLst/>
                <a:latin typeface="Open Sans" panose="020B0604020202020204" pitchFamily="34" charset="0"/>
              </a:rPr>
              <a:t>obligatoire</a:t>
            </a:r>
            <a:r>
              <a:rPr lang="fr-FR" b="0" i="0" dirty="0">
                <a:solidFill>
                  <a:srgbClr val="2D2D2D"/>
                </a:solidFill>
                <a:effectLst/>
                <a:latin typeface="Open Sans" panose="020B0604020202020204" pitchFamily="34" charset="0"/>
              </a:rPr>
              <a:t> pour les traitements susceptibles d’engendrer des risques élevés.</a:t>
            </a:r>
          </a:p>
          <a:p>
            <a:pPr marL="0" indent="0" algn="l">
              <a:buNone/>
            </a:pPr>
            <a:r>
              <a:rPr lang="fr-FR" b="0" i="0" dirty="0">
                <a:solidFill>
                  <a:srgbClr val="2D2D2D"/>
                </a:solidFill>
                <a:effectLst/>
                <a:latin typeface="Open Sans" panose="020B0604020202020204" pitchFamily="34" charset="0"/>
              </a:rPr>
              <a:t>Selon la CNIL le PIA repose sur deux piliers :</a:t>
            </a:r>
          </a:p>
          <a:p>
            <a:pPr algn="l"/>
            <a:r>
              <a:rPr lang="fr-FR" b="0" i="0" dirty="0">
                <a:solidFill>
                  <a:srgbClr val="2D2D2D"/>
                </a:solidFill>
                <a:effectLst/>
                <a:latin typeface="Open Sans" panose="020B0604020202020204" pitchFamily="34" charset="0"/>
              </a:rPr>
              <a:t>L’évaluation juridique qui sont fixés par la loi et doivent être respectés, quelle que soit la nature, la gravité et la vraisemblance des risques.</a:t>
            </a:r>
          </a:p>
          <a:p>
            <a:pPr algn="l"/>
            <a:r>
              <a:rPr lang="fr-FR" b="0" i="0" dirty="0">
                <a:solidFill>
                  <a:srgbClr val="2D2D2D"/>
                </a:solidFill>
                <a:effectLst/>
                <a:latin typeface="Open Sans" panose="020B0604020202020204" pitchFamily="34" charset="0"/>
              </a:rPr>
              <a:t>L’étude des risques sur la sécurité des données (accès non autorisé, modification et disparition de données, et leurs impacts potentiels sur la vie privée), permet de déterminer les mesures techniques et d’organisation pour protéger les données.</a:t>
            </a:r>
          </a:p>
          <a:p>
            <a:endParaRPr lang="en-MU" dirty="0"/>
          </a:p>
        </p:txBody>
      </p:sp>
    </p:spTree>
    <p:extLst>
      <p:ext uri="{BB962C8B-B14F-4D97-AF65-F5344CB8AC3E}">
        <p14:creationId xmlns:p14="http://schemas.microsoft.com/office/powerpoint/2010/main" val="1873504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8D96-803C-4B85-AB5F-A32E06460CD9}"/>
              </a:ext>
            </a:extLst>
          </p:cNvPr>
          <p:cNvSpPr>
            <a:spLocks noGrp="1"/>
          </p:cNvSpPr>
          <p:nvPr>
            <p:ph type="title"/>
          </p:nvPr>
        </p:nvSpPr>
        <p:spPr/>
        <p:txBody>
          <a:bodyPr/>
          <a:lstStyle/>
          <a:p>
            <a:r>
              <a:rPr lang="en-US" dirty="0"/>
              <a:t>Screenshot du pia </a:t>
            </a:r>
            <a:endParaRPr lang="en-MU" dirty="0"/>
          </a:p>
        </p:txBody>
      </p:sp>
      <p:pic>
        <p:nvPicPr>
          <p:cNvPr id="5" name="Content Placeholder 4" descr="Diagram&#10;&#10;Description automatically generated">
            <a:extLst>
              <a:ext uri="{FF2B5EF4-FFF2-40B4-BE49-F238E27FC236}">
                <a16:creationId xmlns:a16="http://schemas.microsoft.com/office/drawing/2014/main" id="{C709DD32-1DEF-4405-99C9-16C4D5E2D4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700" y="1752847"/>
            <a:ext cx="3052469" cy="3881437"/>
          </a:xfrm>
        </p:spPr>
      </p:pic>
      <p:pic>
        <p:nvPicPr>
          <p:cNvPr id="7" name="Picture 6" descr="Text, application, email&#10;&#10;Description automatically generated">
            <a:extLst>
              <a:ext uri="{FF2B5EF4-FFF2-40B4-BE49-F238E27FC236}">
                <a16:creationId xmlns:a16="http://schemas.microsoft.com/office/drawing/2014/main" id="{2D42B4F2-DD12-48E1-BCDC-AAD3485AA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917" y="1752847"/>
            <a:ext cx="3349606" cy="3881437"/>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01C28BDF-E2FC-4DD6-995D-9ED4B7BE1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271" y="1686756"/>
            <a:ext cx="3349605" cy="3947527"/>
          </a:xfrm>
          <a:prstGeom prst="rect">
            <a:avLst/>
          </a:prstGeom>
        </p:spPr>
      </p:pic>
    </p:spTree>
    <p:extLst>
      <p:ext uri="{BB962C8B-B14F-4D97-AF65-F5344CB8AC3E}">
        <p14:creationId xmlns:p14="http://schemas.microsoft.com/office/powerpoint/2010/main" val="856713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9E64-46C0-4ECD-8DDC-594D4BAEC79A}"/>
              </a:ext>
            </a:extLst>
          </p:cNvPr>
          <p:cNvSpPr>
            <a:spLocks noGrp="1"/>
          </p:cNvSpPr>
          <p:nvPr>
            <p:ph type="title"/>
          </p:nvPr>
        </p:nvSpPr>
        <p:spPr/>
        <p:txBody>
          <a:bodyPr/>
          <a:lstStyle/>
          <a:p>
            <a:r>
              <a:rPr lang="en-US" dirty="0"/>
              <a:t>MP6- Architecture et </a:t>
            </a:r>
            <a:r>
              <a:rPr lang="en-US" dirty="0" err="1"/>
              <a:t>Réseau</a:t>
            </a:r>
            <a:endParaRPr lang="en-MU" dirty="0"/>
          </a:p>
        </p:txBody>
      </p:sp>
      <p:sp>
        <p:nvSpPr>
          <p:cNvPr id="3" name="Content Placeholder 2">
            <a:extLst>
              <a:ext uri="{FF2B5EF4-FFF2-40B4-BE49-F238E27FC236}">
                <a16:creationId xmlns:a16="http://schemas.microsoft.com/office/drawing/2014/main" id="{7773362E-7934-4303-8C1F-EC522DFF964C}"/>
              </a:ext>
            </a:extLst>
          </p:cNvPr>
          <p:cNvSpPr>
            <a:spLocks noGrp="1"/>
          </p:cNvSpPr>
          <p:nvPr>
            <p:ph idx="1"/>
          </p:nvPr>
        </p:nvSpPr>
        <p:spPr/>
        <p:txBody>
          <a:bodyPr/>
          <a:lstStyle/>
          <a:p>
            <a:r>
              <a:rPr lang="fr-FR" b="0" i="0" dirty="0">
                <a:solidFill>
                  <a:srgbClr val="202122"/>
                </a:solidFill>
                <a:effectLst/>
                <a:latin typeface="Arial" panose="020B0604020202020204" pitchFamily="34" charset="0"/>
              </a:rPr>
              <a:t>L'</a:t>
            </a:r>
            <a:r>
              <a:rPr lang="fr-FR" b="1" i="0" dirty="0">
                <a:solidFill>
                  <a:srgbClr val="202122"/>
                </a:solidFill>
                <a:effectLst/>
                <a:latin typeface="Arial" panose="020B0604020202020204" pitchFamily="34" charset="0"/>
              </a:rPr>
              <a:t>architecture de </a:t>
            </a:r>
            <a:r>
              <a:rPr lang="fr-FR" b="1" i="0" u="none" strike="noStrike" dirty="0">
                <a:solidFill>
                  <a:srgbClr val="0645AD"/>
                </a:solidFill>
                <a:effectLst/>
                <a:latin typeface="Arial" panose="020B0604020202020204" pitchFamily="34" charset="0"/>
                <a:hlinkClick r:id="rId2" tooltip="Réseau informatique"/>
              </a:rPr>
              <a:t>réseau</a:t>
            </a:r>
            <a:r>
              <a:rPr lang="fr-FR" b="0" i="0" dirty="0">
                <a:solidFill>
                  <a:srgbClr val="202122"/>
                </a:solidFill>
                <a:effectLst/>
                <a:latin typeface="Arial" panose="020B0604020202020204" pitchFamily="34" charset="0"/>
              </a:rPr>
              <a:t> est l'organisation d'équipements de </a:t>
            </a:r>
            <a:r>
              <a:rPr lang="fr-FR" b="0" i="0" u="none" strike="noStrike" dirty="0">
                <a:solidFill>
                  <a:srgbClr val="0645AD"/>
                </a:solidFill>
                <a:effectLst/>
                <a:latin typeface="Arial" panose="020B0604020202020204" pitchFamily="34" charset="0"/>
                <a:hlinkClick r:id="rId3" tooltip="Transmission de données"/>
              </a:rPr>
              <a:t>transmission</a:t>
            </a:r>
            <a:r>
              <a:rPr lang="fr-FR" b="0" i="0" dirty="0">
                <a:solidFill>
                  <a:srgbClr val="202122"/>
                </a:solidFill>
                <a:effectLst/>
                <a:latin typeface="Arial" panose="020B0604020202020204" pitchFamily="34" charset="0"/>
              </a:rPr>
              <a:t>, de </a:t>
            </a:r>
            <a:r>
              <a:rPr lang="fr-FR" b="0" i="0" u="none" strike="noStrike" dirty="0">
                <a:solidFill>
                  <a:srgbClr val="0645AD"/>
                </a:solidFill>
                <a:effectLst/>
                <a:latin typeface="Arial" panose="020B0604020202020204" pitchFamily="34" charset="0"/>
                <a:hlinkClick r:id="rId4" tooltip="Logiciel"/>
              </a:rPr>
              <a:t>logiciels</a:t>
            </a:r>
            <a:r>
              <a:rPr lang="fr-FR" b="0" i="0" dirty="0">
                <a:solidFill>
                  <a:srgbClr val="202122"/>
                </a:solidFill>
                <a:effectLst/>
                <a:latin typeface="Arial" panose="020B0604020202020204" pitchFamily="34" charset="0"/>
              </a:rPr>
              <a:t>, de </a:t>
            </a:r>
            <a:r>
              <a:rPr lang="fr-FR" b="0" i="0" u="none" strike="noStrike" dirty="0">
                <a:solidFill>
                  <a:srgbClr val="0645AD"/>
                </a:solidFill>
                <a:effectLst/>
                <a:latin typeface="Arial" panose="020B0604020202020204" pitchFamily="34" charset="0"/>
                <a:hlinkClick r:id="rId5" tooltip="Protocoles de communication"/>
              </a:rPr>
              <a:t>protocoles de communication</a:t>
            </a:r>
            <a:r>
              <a:rPr lang="fr-FR" b="0" i="0" dirty="0">
                <a:solidFill>
                  <a:srgbClr val="202122"/>
                </a:solidFill>
                <a:effectLst/>
                <a:latin typeface="Arial" panose="020B0604020202020204" pitchFamily="34" charset="0"/>
              </a:rPr>
              <a:t> et d'infrastructure filaire ou </a:t>
            </a:r>
            <a:r>
              <a:rPr lang="fr-FR" b="0" i="0" u="none" strike="noStrike" dirty="0">
                <a:solidFill>
                  <a:srgbClr val="0645AD"/>
                </a:solidFill>
                <a:effectLst/>
                <a:latin typeface="Arial" panose="020B0604020202020204" pitchFamily="34" charset="0"/>
                <a:hlinkClick r:id="rId6" tooltip="Radioélectrique"/>
              </a:rPr>
              <a:t>radioélectrique</a:t>
            </a:r>
            <a:r>
              <a:rPr lang="fr-FR" b="0" i="0" dirty="0">
                <a:solidFill>
                  <a:srgbClr val="202122"/>
                </a:solidFill>
                <a:effectLst/>
                <a:latin typeface="Arial" panose="020B0604020202020204" pitchFamily="34" charset="0"/>
              </a:rPr>
              <a:t> permettant la </a:t>
            </a:r>
            <a:r>
              <a:rPr lang="fr-FR" b="0" i="0" u="none" strike="noStrike" dirty="0">
                <a:solidFill>
                  <a:srgbClr val="0645AD"/>
                </a:solidFill>
                <a:effectLst/>
                <a:latin typeface="Arial" panose="020B0604020202020204" pitchFamily="34" charset="0"/>
                <a:hlinkClick r:id="rId7" tooltip="Transmission des données"/>
              </a:rPr>
              <a:t>transmission des données</a:t>
            </a:r>
            <a:r>
              <a:rPr lang="fr-FR" b="0" i="0" dirty="0">
                <a:solidFill>
                  <a:srgbClr val="202122"/>
                </a:solidFill>
                <a:effectLst/>
                <a:latin typeface="Arial" panose="020B0604020202020204" pitchFamily="34" charset="0"/>
              </a:rPr>
              <a:t> entre les différents composants.</a:t>
            </a:r>
            <a:endParaRPr lang="en-MU" dirty="0"/>
          </a:p>
        </p:txBody>
      </p:sp>
    </p:spTree>
    <p:extLst>
      <p:ext uri="{BB962C8B-B14F-4D97-AF65-F5344CB8AC3E}">
        <p14:creationId xmlns:p14="http://schemas.microsoft.com/office/powerpoint/2010/main" val="2297915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21FB-2A37-4812-9C7E-177E56971347}"/>
              </a:ext>
            </a:extLst>
          </p:cNvPr>
          <p:cNvSpPr>
            <a:spLocks noGrp="1"/>
          </p:cNvSpPr>
          <p:nvPr>
            <p:ph type="title"/>
          </p:nvPr>
        </p:nvSpPr>
        <p:spPr/>
        <p:txBody>
          <a:bodyPr/>
          <a:lstStyle/>
          <a:p>
            <a:r>
              <a:rPr lang="en-US" dirty="0"/>
              <a:t>Architecture reseau pour le </a:t>
            </a:r>
            <a:r>
              <a:rPr lang="en-US" dirty="0" err="1"/>
              <a:t>projet</a:t>
            </a:r>
            <a:r>
              <a:rPr lang="en-US" dirty="0"/>
              <a:t> </a:t>
            </a:r>
            <a:r>
              <a:rPr lang="en-US" dirty="0" err="1"/>
              <a:t>cybercar</a:t>
            </a:r>
            <a:r>
              <a:rPr lang="en-US" dirty="0"/>
              <a:t> </a:t>
            </a:r>
            <a:endParaRPr lang="en-MU" dirty="0"/>
          </a:p>
        </p:txBody>
      </p:sp>
      <p:pic>
        <p:nvPicPr>
          <p:cNvPr id="7" name="Content Placeholder 6">
            <a:extLst>
              <a:ext uri="{FF2B5EF4-FFF2-40B4-BE49-F238E27FC236}">
                <a16:creationId xmlns:a16="http://schemas.microsoft.com/office/drawing/2014/main" id="{7906D834-AD6E-8C89-7238-7D21301F73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4984" y="2160588"/>
            <a:ext cx="8727389" cy="3982760"/>
          </a:xfrm>
        </p:spPr>
      </p:pic>
    </p:spTree>
    <p:extLst>
      <p:ext uri="{BB962C8B-B14F-4D97-AF65-F5344CB8AC3E}">
        <p14:creationId xmlns:p14="http://schemas.microsoft.com/office/powerpoint/2010/main" val="1738817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520FD-979B-4F83-80F3-182CB80FAD02}"/>
              </a:ext>
            </a:extLst>
          </p:cNvPr>
          <p:cNvSpPr>
            <a:spLocks noGrp="1"/>
          </p:cNvSpPr>
          <p:nvPr>
            <p:ph type="title"/>
          </p:nvPr>
        </p:nvSpPr>
        <p:spPr/>
        <p:txBody>
          <a:bodyPr/>
          <a:lstStyle/>
          <a:p>
            <a:r>
              <a:rPr lang="en-US" dirty="0"/>
              <a:t>MP7- Specs</a:t>
            </a:r>
            <a:endParaRPr lang="en-MU"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943CB829-24B3-4161-B129-5E3518B1E7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475" y="1485886"/>
            <a:ext cx="2912248" cy="2473555"/>
          </a:xfrm>
        </p:spPr>
      </p:pic>
      <p:pic>
        <p:nvPicPr>
          <p:cNvPr id="7" name="Picture 6" descr="Table&#10;&#10;Description automatically generated with low confidence">
            <a:extLst>
              <a:ext uri="{FF2B5EF4-FFF2-40B4-BE49-F238E27FC236}">
                <a16:creationId xmlns:a16="http://schemas.microsoft.com/office/drawing/2014/main" id="{1B15A5F2-0F97-4E40-8AA3-76973A655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093" y="1397033"/>
            <a:ext cx="2446362" cy="2562408"/>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5ADD308A-B426-4B13-ABE3-BC23C928C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782" y="1120806"/>
            <a:ext cx="2912247" cy="2876365"/>
          </a:xfrm>
          <a:prstGeom prst="rect">
            <a:avLst/>
          </a:prstGeom>
        </p:spPr>
      </p:pic>
      <p:pic>
        <p:nvPicPr>
          <p:cNvPr id="11" name="Picture 10" descr="A picture containing text, electronics, computer, microwave&#10;&#10;Description automatically generated">
            <a:extLst>
              <a:ext uri="{FF2B5EF4-FFF2-40B4-BE49-F238E27FC236}">
                <a16:creationId xmlns:a16="http://schemas.microsoft.com/office/drawing/2014/main" id="{A12D9579-113B-44E1-9BDA-F012A7CA1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00" y="4345110"/>
            <a:ext cx="2781300" cy="1647825"/>
          </a:xfrm>
          <a:prstGeom prst="rect">
            <a:avLst/>
          </a:prstGeom>
        </p:spPr>
      </p:pic>
      <p:pic>
        <p:nvPicPr>
          <p:cNvPr id="13" name="Picture 12" descr="Icon&#10;&#10;Description automatically generated">
            <a:extLst>
              <a:ext uri="{FF2B5EF4-FFF2-40B4-BE49-F238E27FC236}">
                <a16:creationId xmlns:a16="http://schemas.microsoft.com/office/drawing/2014/main" id="{525659FC-7388-40CC-8C5C-2FF9DF01C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4846" y="4345110"/>
            <a:ext cx="2466975" cy="1647825"/>
          </a:xfrm>
          <a:prstGeom prst="rect">
            <a:avLst/>
          </a:prstGeom>
        </p:spPr>
      </p:pic>
      <p:pic>
        <p:nvPicPr>
          <p:cNvPr id="15" name="Picture 14" descr="A picture containing surge suppressor, appliance, kitchen appliance, stove&#10;&#10;Description automatically generated">
            <a:extLst>
              <a:ext uri="{FF2B5EF4-FFF2-40B4-BE49-F238E27FC236}">
                <a16:creationId xmlns:a16="http://schemas.microsoft.com/office/drawing/2014/main" id="{3594483F-E2AC-4907-8982-13A919B33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4767" y="4345109"/>
            <a:ext cx="2671262" cy="1647825"/>
          </a:xfrm>
          <a:prstGeom prst="rect">
            <a:avLst/>
          </a:prstGeom>
        </p:spPr>
      </p:pic>
    </p:spTree>
    <p:extLst>
      <p:ext uri="{BB962C8B-B14F-4D97-AF65-F5344CB8AC3E}">
        <p14:creationId xmlns:p14="http://schemas.microsoft.com/office/powerpoint/2010/main" val="3819738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FDEB4-D2F0-4D21-B825-A629DDF8BC19}"/>
              </a:ext>
            </a:extLst>
          </p:cNvPr>
          <p:cNvSpPr>
            <a:spLocks noGrp="1"/>
          </p:cNvSpPr>
          <p:nvPr>
            <p:ph type="title"/>
          </p:nvPr>
        </p:nvSpPr>
        <p:spPr>
          <a:xfrm>
            <a:off x="652481" y="1382486"/>
            <a:ext cx="3547581" cy="4093028"/>
          </a:xfrm>
        </p:spPr>
        <p:txBody>
          <a:bodyPr anchor="ctr">
            <a:normAutofit/>
          </a:bodyPr>
          <a:lstStyle/>
          <a:p>
            <a:pPr>
              <a:lnSpc>
                <a:spcPct val="90000"/>
              </a:lnSpc>
            </a:pPr>
            <a:r>
              <a:rPr lang="en-US" sz="3700"/>
              <a:t>Réalisation des 4 premières missions professionelles</a:t>
            </a:r>
            <a:endParaRPr lang="en-MU" sz="37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BFB6D01-E612-4A0C-A340-DC86FD026EC8}"/>
              </a:ext>
            </a:extLst>
          </p:cNvPr>
          <p:cNvGraphicFramePr>
            <a:graphicFrameLocks noGrp="1"/>
          </p:cNvGraphicFramePr>
          <p:nvPr>
            <p:ph idx="1"/>
            <p:extLst>
              <p:ext uri="{D42A27DB-BD31-4B8C-83A1-F6EECF244321}">
                <p14:modId xmlns:p14="http://schemas.microsoft.com/office/powerpoint/2010/main" val="471634150"/>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731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C75F-7D03-44C1-86E8-04DA3E882639}"/>
              </a:ext>
            </a:extLst>
          </p:cNvPr>
          <p:cNvSpPr>
            <a:spLocks noGrp="1"/>
          </p:cNvSpPr>
          <p:nvPr>
            <p:ph type="title"/>
          </p:nvPr>
        </p:nvSpPr>
        <p:spPr>
          <a:xfrm>
            <a:off x="677334" y="301842"/>
            <a:ext cx="6344903" cy="523781"/>
          </a:xfrm>
        </p:spPr>
        <p:txBody>
          <a:bodyPr>
            <a:normAutofit fontScale="90000"/>
          </a:bodyPr>
          <a:lstStyle/>
          <a:p>
            <a:r>
              <a:rPr lang="en-US" dirty="0"/>
              <a:t>Continue:-</a:t>
            </a:r>
            <a:endParaRPr lang="en-MU" dirty="0"/>
          </a:p>
        </p:txBody>
      </p:sp>
      <p:pic>
        <p:nvPicPr>
          <p:cNvPr id="5" name="Content Placeholder 4" descr="Text&#10;&#10;Description automatically generated with medium confidence">
            <a:extLst>
              <a:ext uri="{FF2B5EF4-FFF2-40B4-BE49-F238E27FC236}">
                <a16:creationId xmlns:a16="http://schemas.microsoft.com/office/drawing/2014/main" id="{FB85EBB3-E905-4A44-8413-A302EEB3F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10" y="1237942"/>
            <a:ext cx="2330727" cy="1984652"/>
          </a:xfrm>
        </p:spPr>
      </p:pic>
      <p:pic>
        <p:nvPicPr>
          <p:cNvPr id="7" name="Picture 6" descr="Text&#10;&#10;Description automatically generated with medium confidence">
            <a:extLst>
              <a:ext uri="{FF2B5EF4-FFF2-40B4-BE49-F238E27FC236}">
                <a16:creationId xmlns:a16="http://schemas.microsoft.com/office/drawing/2014/main" id="{EE9FFF7D-4E92-4908-BA1F-1C4EE1F5F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359" y="1237942"/>
            <a:ext cx="2644638" cy="198465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39A463A6-9D22-4E1B-AB6B-2F3B6F18D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857" y="1237942"/>
            <a:ext cx="2894121" cy="1984652"/>
          </a:xfrm>
          <a:prstGeom prst="rect">
            <a:avLst/>
          </a:prstGeom>
        </p:spPr>
      </p:pic>
      <p:pic>
        <p:nvPicPr>
          <p:cNvPr id="11" name="Picture 10" descr="Text, letter&#10;&#10;Description automatically generated">
            <a:extLst>
              <a:ext uri="{FF2B5EF4-FFF2-40B4-BE49-F238E27FC236}">
                <a16:creationId xmlns:a16="http://schemas.microsoft.com/office/drawing/2014/main" id="{C284CB48-B1C5-4191-B447-DD55389234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2249" y="1170299"/>
            <a:ext cx="2740241" cy="205229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006DB3-7C96-4AC5-90F5-C040CDA499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415" y="3316226"/>
            <a:ext cx="2143125" cy="2143125"/>
          </a:xfrm>
          <a:prstGeom prst="rect">
            <a:avLst/>
          </a:prstGeom>
        </p:spPr>
      </p:pic>
      <p:pic>
        <p:nvPicPr>
          <p:cNvPr id="15" name="Picture 14" descr="A picture containing music&#10;&#10;Description automatically generated">
            <a:extLst>
              <a:ext uri="{FF2B5EF4-FFF2-40B4-BE49-F238E27FC236}">
                <a16:creationId xmlns:a16="http://schemas.microsoft.com/office/drawing/2014/main" id="{CADAF596-7D58-4CFF-8B63-33BE2270DF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4937" y="3269409"/>
            <a:ext cx="2777482" cy="2236757"/>
          </a:xfrm>
          <a:prstGeom prst="rect">
            <a:avLst/>
          </a:prstGeom>
        </p:spPr>
      </p:pic>
      <p:pic>
        <p:nvPicPr>
          <p:cNvPr id="17" name="Picture 16" descr="A computer monitor with a keyboard&#10;&#10;Description automatically generated with low confidence">
            <a:extLst>
              <a:ext uri="{FF2B5EF4-FFF2-40B4-BE49-F238E27FC236}">
                <a16:creationId xmlns:a16="http://schemas.microsoft.com/office/drawing/2014/main" id="{60411D39-D759-414F-A533-4024FEB74D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5719" y="3411757"/>
            <a:ext cx="2330727" cy="1858430"/>
          </a:xfrm>
          <a:prstGeom prst="rect">
            <a:avLst/>
          </a:prstGeom>
        </p:spPr>
      </p:pic>
      <p:pic>
        <p:nvPicPr>
          <p:cNvPr id="19" name="Picture 18" descr="A black video game console&#10;&#10;Description automatically generated with medium confidence">
            <a:extLst>
              <a:ext uri="{FF2B5EF4-FFF2-40B4-BE49-F238E27FC236}">
                <a16:creationId xmlns:a16="http://schemas.microsoft.com/office/drawing/2014/main" id="{0558ADC1-AA71-448E-9589-72D0892E5E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27851" y="3453870"/>
            <a:ext cx="2644639" cy="2052296"/>
          </a:xfrm>
          <a:prstGeom prst="rect">
            <a:avLst/>
          </a:prstGeom>
        </p:spPr>
      </p:pic>
    </p:spTree>
    <p:extLst>
      <p:ext uri="{BB962C8B-B14F-4D97-AF65-F5344CB8AC3E}">
        <p14:creationId xmlns:p14="http://schemas.microsoft.com/office/powerpoint/2010/main" val="3180903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AA3D-2013-47F6-9B44-E48E36838843}"/>
              </a:ext>
            </a:extLst>
          </p:cNvPr>
          <p:cNvSpPr>
            <a:spLocks noGrp="1"/>
          </p:cNvSpPr>
          <p:nvPr>
            <p:ph type="title"/>
          </p:nvPr>
        </p:nvSpPr>
        <p:spPr/>
        <p:txBody>
          <a:bodyPr/>
          <a:lstStyle/>
          <a:p>
            <a:r>
              <a:rPr lang="en-US" dirty="0"/>
              <a:t>MP8- Prix total </a:t>
            </a:r>
            <a:endParaRPr lang="en-MU" dirty="0"/>
          </a:p>
        </p:txBody>
      </p:sp>
      <p:pic>
        <p:nvPicPr>
          <p:cNvPr id="5" name="Content Placeholder 4" descr="Table&#10;&#10;Description automatically generated">
            <a:extLst>
              <a:ext uri="{FF2B5EF4-FFF2-40B4-BE49-F238E27FC236}">
                <a16:creationId xmlns:a16="http://schemas.microsoft.com/office/drawing/2014/main" id="{4E6CB54A-6D6E-4B5B-925C-7FF2FEDB07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014" y="1361599"/>
            <a:ext cx="3280628" cy="2571210"/>
          </a:xfrm>
        </p:spPr>
      </p:pic>
      <p:sp>
        <p:nvSpPr>
          <p:cNvPr id="6" name="TextBox 5">
            <a:extLst>
              <a:ext uri="{FF2B5EF4-FFF2-40B4-BE49-F238E27FC236}">
                <a16:creationId xmlns:a16="http://schemas.microsoft.com/office/drawing/2014/main" id="{9848C395-615D-4F74-800A-97D5581C45AF}"/>
              </a:ext>
            </a:extLst>
          </p:cNvPr>
          <p:cNvSpPr txBox="1"/>
          <p:nvPr/>
        </p:nvSpPr>
        <p:spPr>
          <a:xfrm>
            <a:off x="1071813" y="4190260"/>
            <a:ext cx="2175029" cy="1200329"/>
          </a:xfrm>
          <a:prstGeom prst="rect">
            <a:avLst/>
          </a:prstGeom>
          <a:noFill/>
        </p:spPr>
        <p:txBody>
          <a:bodyPr wrap="square" rtlCol="0">
            <a:spAutoFit/>
          </a:bodyPr>
          <a:lstStyle/>
          <a:p>
            <a:r>
              <a:rPr lang="en-US" dirty="0"/>
              <a:t>Prix </a:t>
            </a:r>
            <a:r>
              <a:rPr lang="en-US" dirty="0" err="1"/>
              <a:t>developpement</a:t>
            </a:r>
            <a:r>
              <a:rPr lang="en-US" dirty="0"/>
              <a:t> :-R</a:t>
            </a:r>
            <a:r>
              <a:rPr lang="fr-FR" b="0" i="0" dirty="0">
                <a:effectLst/>
                <a:latin typeface="Segoe UI" panose="020B0502040204020203" pitchFamily="34" charset="0"/>
              </a:rPr>
              <a:t>s 1,240,000</a:t>
            </a:r>
          </a:p>
          <a:p>
            <a:endParaRPr lang="en-MU" dirty="0"/>
          </a:p>
        </p:txBody>
      </p:sp>
      <p:sp>
        <p:nvSpPr>
          <p:cNvPr id="10" name="TextBox 9">
            <a:extLst>
              <a:ext uri="{FF2B5EF4-FFF2-40B4-BE49-F238E27FC236}">
                <a16:creationId xmlns:a16="http://schemas.microsoft.com/office/drawing/2014/main" id="{D74D8355-25DC-40E6-96C8-28CCF3E52DF5}"/>
              </a:ext>
            </a:extLst>
          </p:cNvPr>
          <p:cNvSpPr txBox="1"/>
          <p:nvPr/>
        </p:nvSpPr>
        <p:spPr>
          <a:xfrm>
            <a:off x="4887158" y="4174724"/>
            <a:ext cx="3431219" cy="369332"/>
          </a:xfrm>
          <a:prstGeom prst="rect">
            <a:avLst/>
          </a:prstGeom>
          <a:noFill/>
        </p:spPr>
        <p:txBody>
          <a:bodyPr wrap="square">
            <a:spAutoFit/>
          </a:bodyPr>
          <a:lstStyle/>
          <a:p>
            <a:r>
              <a:rPr lang="en-US" dirty="0"/>
              <a:t>Prix Materiel :-R</a:t>
            </a:r>
            <a:r>
              <a:rPr lang="fr-FR" b="0" i="0" dirty="0">
                <a:effectLst/>
                <a:latin typeface="Segoe UI" panose="020B0502040204020203" pitchFamily="34" charset="0"/>
              </a:rPr>
              <a:t>s </a:t>
            </a:r>
            <a:r>
              <a:rPr lang="fr-FR" dirty="0">
                <a:latin typeface="Segoe UI" panose="020B0502040204020203" pitchFamily="34" charset="0"/>
              </a:rPr>
              <a:t>3,381,230</a:t>
            </a:r>
            <a:endParaRPr lang="fr-FR" b="0" i="0" dirty="0">
              <a:effectLst/>
              <a:latin typeface="Segoe UI" panose="020B0502040204020203" pitchFamily="34" charset="0"/>
            </a:endParaRPr>
          </a:p>
        </p:txBody>
      </p:sp>
      <p:sp>
        <p:nvSpPr>
          <p:cNvPr id="12" name="TextBox 11">
            <a:extLst>
              <a:ext uri="{FF2B5EF4-FFF2-40B4-BE49-F238E27FC236}">
                <a16:creationId xmlns:a16="http://schemas.microsoft.com/office/drawing/2014/main" id="{72F59C08-47D7-41DD-9225-46C3699FA1F4}"/>
              </a:ext>
            </a:extLst>
          </p:cNvPr>
          <p:cNvSpPr txBox="1"/>
          <p:nvPr/>
        </p:nvSpPr>
        <p:spPr>
          <a:xfrm>
            <a:off x="1071813" y="5648040"/>
            <a:ext cx="6098958" cy="1200329"/>
          </a:xfrm>
          <a:prstGeom prst="rect">
            <a:avLst/>
          </a:prstGeom>
          <a:noFill/>
        </p:spPr>
        <p:txBody>
          <a:bodyPr wrap="square">
            <a:spAutoFit/>
          </a:bodyPr>
          <a:lstStyle/>
          <a:p>
            <a:r>
              <a:rPr lang="en-US" dirty="0"/>
              <a:t>Prix Total </a:t>
            </a:r>
            <a:r>
              <a:rPr lang="en-US" dirty="0" err="1"/>
              <a:t>projet</a:t>
            </a:r>
            <a:r>
              <a:rPr lang="en-US" dirty="0"/>
              <a:t> = Prix </a:t>
            </a:r>
            <a:r>
              <a:rPr lang="en-US" dirty="0" err="1"/>
              <a:t>developpement</a:t>
            </a:r>
            <a:r>
              <a:rPr lang="en-US" dirty="0"/>
              <a:t> + Prix Materiel + Profit(Rs 300,000)</a:t>
            </a:r>
          </a:p>
          <a:p>
            <a:r>
              <a:rPr lang="en-US" b="0" i="0" dirty="0">
                <a:effectLst/>
                <a:latin typeface="Segoe UI" panose="020B0502040204020203" pitchFamily="34" charset="0"/>
              </a:rPr>
              <a:t>Prix Total </a:t>
            </a:r>
            <a:r>
              <a:rPr lang="en-US" dirty="0" err="1">
                <a:latin typeface="Segoe UI" panose="020B0502040204020203" pitchFamily="34" charset="0"/>
              </a:rPr>
              <a:t>projet</a:t>
            </a:r>
            <a:r>
              <a:rPr lang="en-US" dirty="0">
                <a:latin typeface="Segoe UI" panose="020B0502040204020203" pitchFamily="34" charset="0"/>
              </a:rPr>
              <a:t> = Rs 4,921,230 (Respect la </a:t>
            </a:r>
            <a:r>
              <a:rPr lang="en-US" dirty="0" err="1">
                <a:latin typeface="Segoe UI" panose="020B0502040204020203" pitchFamily="34" charset="0"/>
              </a:rPr>
              <a:t>limite</a:t>
            </a:r>
            <a:r>
              <a:rPr lang="en-US" dirty="0">
                <a:latin typeface="Segoe UI" panose="020B0502040204020203" pitchFamily="34" charset="0"/>
              </a:rPr>
              <a:t> qui ne </a:t>
            </a:r>
            <a:r>
              <a:rPr lang="en-US" dirty="0" err="1">
                <a:latin typeface="Segoe UI" panose="020B0502040204020203" pitchFamily="34" charset="0"/>
              </a:rPr>
              <a:t>depasse</a:t>
            </a:r>
            <a:r>
              <a:rPr lang="en-US" dirty="0">
                <a:latin typeface="Segoe UI" panose="020B0502040204020203" pitchFamily="34" charset="0"/>
              </a:rPr>
              <a:t> pas Rs 5 million</a:t>
            </a:r>
            <a:endParaRPr lang="fr-FR" b="0" i="0" dirty="0">
              <a:effectLst/>
              <a:latin typeface="Segoe UI" panose="020B0502040204020203" pitchFamily="34" charset="0"/>
            </a:endParaRPr>
          </a:p>
        </p:txBody>
      </p:sp>
      <p:pic>
        <p:nvPicPr>
          <p:cNvPr id="4" name="Picture 3">
            <a:extLst>
              <a:ext uri="{FF2B5EF4-FFF2-40B4-BE49-F238E27FC236}">
                <a16:creationId xmlns:a16="http://schemas.microsoft.com/office/drawing/2014/main" id="{74082822-4314-39ED-9144-DB0617EF9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995" y="1378953"/>
            <a:ext cx="4091689" cy="2482833"/>
          </a:xfrm>
          <a:prstGeom prst="rect">
            <a:avLst/>
          </a:prstGeom>
        </p:spPr>
      </p:pic>
    </p:spTree>
    <p:extLst>
      <p:ext uri="{BB962C8B-B14F-4D97-AF65-F5344CB8AC3E}">
        <p14:creationId xmlns:p14="http://schemas.microsoft.com/office/powerpoint/2010/main" val="421906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F5C5-E914-C6D9-2EB0-7E5EDA7BB965}"/>
              </a:ext>
            </a:extLst>
          </p:cNvPr>
          <p:cNvSpPr>
            <a:spLocks noGrp="1"/>
          </p:cNvSpPr>
          <p:nvPr>
            <p:ph type="title"/>
          </p:nvPr>
        </p:nvSpPr>
        <p:spPr/>
        <p:txBody>
          <a:bodyPr/>
          <a:lstStyle/>
          <a:p>
            <a:r>
              <a:rPr lang="en-US" dirty="0" err="1"/>
              <a:t>Partie</a:t>
            </a:r>
            <a:r>
              <a:rPr lang="en-US" dirty="0"/>
              <a:t> SLAM du </a:t>
            </a:r>
            <a:r>
              <a:rPr lang="en-US" dirty="0" err="1"/>
              <a:t>projet</a:t>
            </a:r>
            <a:endParaRPr lang="en-MU" dirty="0"/>
          </a:p>
        </p:txBody>
      </p:sp>
      <p:sp>
        <p:nvSpPr>
          <p:cNvPr id="3" name="Content Placeholder 2">
            <a:extLst>
              <a:ext uri="{FF2B5EF4-FFF2-40B4-BE49-F238E27FC236}">
                <a16:creationId xmlns:a16="http://schemas.microsoft.com/office/drawing/2014/main" id="{0D7553D5-F452-2B3C-96E2-C8BF54E9D418}"/>
              </a:ext>
            </a:extLst>
          </p:cNvPr>
          <p:cNvSpPr>
            <a:spLocks noGrp="1"/>
          </p:cNvSpPr>
          <p:nvPr>
            <p:ph idx="1"/>
          </p:nvPr>
        </p:nvSpPr>
        <p:spPr/>
        <p:txBody>
          <a:bodyPr/>
          <a:lstStyle/>
          <a:p>
            <a:r>
              <a:rPr lang="en-US" dirty="0"/>
              <a:t>MP9 – </a:t>
            </a:r>
            <a:r>
              <a:rPr lang="en-US" dirty="0" err="1"/>
              <a:t>Developpement</a:t>
            </a:r>
            <a:r>
              <a:rPr lang="en-US" dirty="0"/>
              <a:t> Java et test Junit</a:t>
            </a:r>
          </a:p>
          <a:p>
            <a:r>
              <a:rPr lang="en-US" dirty="0"/>
              <a:t>MP10 – Version Git</a:t>
            </a:r>
          </a:p>
          <a:p>
            <a:r>
              <a:rPr lang="en-US" dirty="0"/>
              <a:t>MP11- Agile SCRUM</a:t>
            </a:r>
          </a:p>
          <a:p>
            <a:r>
              <a:rPr lang="en-US" dirty="0"/>
              <a:t>MP12 – Plan de formation Moodle</a:t>
            </a:r>
          </a:p>
          <a:p>
            <a:r>
              <a:rPr lang="en-US" dirty="0"/>
              <a:t>MP13 – </a:t>
            </a:r>
            <a:r>
              <a:rPr lang="en-US" dirty="0" err="1"/>
              <a:t>Contrat</a:t>
            </a:r>
            <a:r>
              <a:rPr lang="en-US" dirty="0"/>
              <a:t> de prestation de services</a:t>
            </a:r>
          </a:p>
          <a:p>
            <a:r>
              <a:rPr lang="en-US" dirty="0"/>
              <a:t>MP14 – Documentation technique Javadoc</a:t>
            </a:r>
          </a:p>
          <a:p>
            <a:r>
              <a:rPr lang="en-US" dirty="0"/>
              <a:t>MP15 – </a:t>
            </a:r>
            <a:r>
              <a:rPr lang="en-US" dirty="0" err="1"/>
              <a:t>Qualit</a:t>
            </a:r>
            <a:r>
              <a:rPr lang="en-US" dirty="0" err="1">
                <a:solidFill>
                  <a:prstClr val="black"/>
                </a:solidFill>
                <a:latin typeface="Trebuchet MS" panose="020B0603020202020204"/>
              </a:rPr>
              <a:t>e</a:t>
            </a:r>
            <a:r>
              <a:rPr lang="en-US" dirty="0">
                <a:solidFill>
                  <a:prstClr val="black"/>
                </a:solidFill>
                <a:latin typeface="Trebuchet MS" panose="020B0603020202020204"/>
              </a:rPr>
              <a:t> </a:t>
            </a:r>
            <a:r>
              <a:rPr lang="en-US" dirty="0" err="1">
                <a:solidFill>
                  <a:prstClr val="black"/>
                </a:solidFill>
                <a:latin typeface="Trebuchet MS" panose="020B0603020202020204"/>
              </a:rPr>
              <a:t>logiciel</a:t>
            </a:r>
            <a:r>
              <a:rPr lang="en-US" dirty="0">
                <a:solidFill>
                  <a:prstClr val="black"/>
                </a:solidFill>
                <a:latin typeface="Trebuchet MS" panose="020B0603020202020204"/>
              </a:rPr>
              <a:t> avec </a:t>
            </a:r>
            <a:r>
              <a:rPr lang="en-US" dirty="0" err="1">
                <a:solidFill>
                  <a:prstClr val="black"/>
                </a:solidFill>
                <a:latin typeface="Trebuchet MS" panose="020B0603020202020204"/>
              </a:rPr>
              <a:t>sonarcloud</a:t>
            </a:r>
            <a:endParaRPr lang="en-MU" dirty="0"/>
          </a:p>
        </p:txBody>
      </p:sp>
    </p:spTree>
    <p:extLst>
      <p:ext uri="{BB962C8B-B14F-4D97-AF65-F5344CB8AC3E}">
        <p14:creationId xmlns:p14="http://schemas.microsoft.com/office/powerpoint/2010/main" val="2834080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B852-66A7-D0E8-0A4A-4EB31C3F9749}"/>
              </a:ext>
            </a:extLst>
          </p:cNvPr>
          <p:cNvSpPr>
            <a:spLocks noGrp="1"/>
          </p:cNvSpPr>
          <p:nvPr>
            <p:ph type="title"/>
          </p:nvPr>
        </p:nvSpPr>
        <p:spPr/>
        <p:txBody>
          <a:bodyPr/>
          <a:lstStyle/>
          <a:p>
            <a:r>
              <a:rPr lang="en-US" dirty="0"/>
              <a:t>MP9 – </a:t>
            </a:r>
            <a:r>
              <a:rPr lang="en-US" dirty="0" err="1"/>
              <a:t>Developpement</a:t>
            </a:r>
            <a:r>
              <a:rPr lang="en-US" dirty="0"/>
              <a:t> Java et test Junit</a:t>
            </a:r>
            <a:br>
              <a:rPr lang="en-US" dirty="0"/>
            </a:br>
            <a:endParaRPr lang="en-MU" dirty="0"/>
          </a:p>
        </p:txBody>
      </p:sp>
      <p:sp>
        <p:nvSpPr>
          <p:cNvPr id="3" name="Content Placeholder 2">
            <a:extLst>
              <a:ext uri="{FF2B5EF4-FFF2-40B4-BE49-F238E27FC236}">
                <a16:creationId xmlns:a16="http://schemas.microsoft.com/office/drawing/2014/main" id="{F79FBA1F-CE7C-3005-2C9E-A7F624BFA0FE}"/>
              </a:ext>
            </a:extLst>
          </p:cNvPr>
          <p:cNvSpPr>
            <a:spLocks noGrp="1"/>
          </p:cNvSpPr>
          <p:nvPr>
            <p:ph idx="1"/>
          </p:nvPr>
        </p:nvSpPr>
        <p:spPr/>
        <p:txBody>
          <a:bodyPr/>
          <a:lstStyle/>
          <a:p>
            <a:r>
              <a:rPr lang="en-US" dirty="0"/>
              <a:t>Le </a:t>
            </a:r>
            <a:r>
              <a:rPr lang="en-US" dirty="0" err="1"/>
              <a:t>developpement</a:t>
            </a:r>
            <a:r>
              <a:rPr lang="en-US" dirty="0"/>
              <a:t> Java pour ma </a:t>
            </a:r>
            <a:r>
              <a:rPr lang="en-US" dirty="0" err="1"/>
              <a:t>partie</a:t>
            </a:r>
            <a:r>
              <a:rPr lang="en-US" dirty="0"/>
              <a:t> </a:t>
            </a:r>
            <a:r>
              <a:rPr lang="en-US" dirty="0" err="1"/>
              <a:t>consister</a:t>
            </a:r>
            <a:r>
              <a:rPr lang="en-US" dirty="0"/>
              <a:t> </a:t>
            </a:r>
            <a:r>
              <a:rPr lang="en-US" dirty="0" err="1"/>
              <a:t>notamment</a:t>
            </a:r>
            <a:r>
              <a:rPr lang="en-US" dirty="0"/>
              <a:t> pour </a:t>
            </a:r>
            <a:r>
              <a:rPr lang="en-US" dirty="0" err="1"/>
              <a:t>l’implementation</a:t>
            </a:r>
            <a:r>
              <a:rPr lang="en-US" dirty="0"/>
              <a:t> de la gestion de vehicles</a:t>
            </a:r>
          </a:p>
          <a:p>
            <a:endParaRPr lang="en-US" dirty="0"/>
          </a:p>
          <a:p>
            <a:r>
              <a:rPr lang="en-US" dirty="0"/>
              <a:t>Les frameworks </a:t>
            </a:r>
            <a:r>
              <a:rPr lang="en-US" dirty="0" err="1"/>
              <a:t>utilisees</a:t>
            </a:r>
            <a:r>
              <a:rPr lang="en-US" dirty="0"/>
              <a:t> pour le </a:t>
            </a:r>
            <a:r>
              <a:rPr lang="en-US" dirty="0" err="1"/>
              <a:t>developpement</a:t>
            </a:r>
            <a:r>
              <a:rPr lang="en-US" dirty="0"/>
              <a:t> : </a:t>
            </a:r>
          </a:p>
          <a:p>
            <a:pPr marL="0" indent="0">
              <a:buNone/>
            </a:pPr>
            <a:r>
              <a:rPr lang="en-US" dirty="0"/>
              <a:t>(</a:t>
            </a:r>
            <a:r>
              <a:rPr lang="en-US" dirty="0" err="1"/>
              <a:t>i</a:t>
            </a:r>
            <a:r>
              <a:rPr lang="en-US" dirty="0"/>
              <a:t>) Eclipse</a:t>
            </a:r>
          </a:p>
          <a:p>
            <a:pPr marL="0" indent="0">
              <a:buNone/>
            </a:pPr>
            <a:r>
              <a:rPr lang="en-US" dirty="0"/>
              <a:t>(ii) Windows Builder</a:t>
            </a:r>
          </a:p>
          <a:p>
            <a:pPr marL="0" indent="0">
              <a:buNone/>
            </a:pPr>
            <a:r>
              <a:rPr lang="en-US" dirty="0"/>
              <a:t>(iii) </a:t>
            </a:r>
            <a:r>
              <a:rPr lang="en-US" dirty="0" err="1"/>
              <a:t>Jdbc</a:t>
            </a:r>
            <a:r>
              <a:rPr lang="en-US" dirty="0"/>
              <a:t> driver</a:t>
            </a:r>
          </a:p>
          <a:p>
            <a:pPr marL="0" indent="0">
              <a:buNone/>
            </a:pPr>
            <a:r>
              <a:rPr lang="en-US" dirty="0"/>
              <a:t>(iv) </a:t>
            </a:r>
            <a:r>
              <a:rPr lang="en-US" dirty="0" err="1"/>
              <a:t>Jtatoo</a:t>
            </a:r>
            <a:endParaRPr lang="en-US" dirty="0"/>
          </a:p>
          <a:p>
            <a:pPr marL="0" indent="0">
              <a:buNone/>
            </a:pPr>
            <a:endParaRPr lang="en-MU" dirty="0"/>
          </a:p>
        </p:txBody>
      </p:sp>
    </p:spTree>
    <p:extLst>
      <p:ext uri="{BB962C8B-B14F-4D97-AF65-F5344CB8AC3E}">
        <p14:creationId xmlns:p14="http://schemas.microsoft.com/office/powerpoint/2010/main" val="706023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2B8C-C96D-FB55-5120-1F20DF28C290}"/>
              </a:ext>
            </a:extLst>
          </p:cNvPr>
          <p:cNvSpPr>
            <a:spLocks noGrp="1"/>
          </p:cNvSpPr>
          <p:nvPr>
            <p:ph type="title"/>
          </p:nvPr>
        </p:nvSpPr>
        <p:spPr/>
        <p:txBody>
          <a:bodyPr/>
          <a:lstStyle/>
          <a:p>
            <a:r>
              <a:rPr lang="en-US" dirty="0"/>
              <a:t>Screenshot du </a:t>
            </a:r>
            <a:r>
              <a:rPr lang="en-US" dirty="0" err="1"/>
              <a:t>developpement</a:t>
            </a:r>
            <a:r>
              <a:rPr lang="en-US" dirty="0"/>
              <a:t> </a:t>
            </a:r>
            <a:endParaRPr lang="en-MU" dirty="0"/>
          </a:p>
        </p:txBody>
      </p:sp>
      <p:pic>
        <p:nvPicPr>
          <p:cNvPr id="5" name="Content Placeholder 4">
            <a:extLst>
              <a:ext uri="{FF2B5EF4-FFF2-40B4-BE49-F238E27FC236}">
                <a16:creationId xmlns:a16="http://schemas.microsoft.com/office/drawing/2014/main" id="{1601E0E4-8D8E-DFE1-5C11-834CCEFDFD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779342"/>
            <a:ext cx="3202370" cy="1869380"/>
          </a:xfrm>
        </p:spPr>
      </p:pic>
      <p:pic>
        <p:nvPicPr>
          <p:cNvPr id="7" name="Picture 6">
            <a:extLst>
              <a:ext uri="{FF2B5EF4-FFF2-40B4-BE49-F238E27FC236}">
                <a16:creationId xmlns:a16="http://schemas.microsoft.com/office/drawing/2014/main" id="{B31B2ED5-93E1-05FB-7529-350F47949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98" y="1779341"/>
            <a:ext cx="3790765" cy="1869381"/>
          </a:xfrm>
          <a:prstGeom prst="rect">
            <a:avLst/>
          </a:prstGeom>
        </p:spPr>
      </p:pic>
      <p:pic>
        <p:nvPicPr>
          <p:cNvPr id="9" name="Picture 8">
            <a:extLst>
              <a:ext uri="{FF2B5EF4-FFF2-40B4-BE49-F238E27FC236}">
                <a16:creationId xmlns:a16="http://schemas.microsoft.com/office/drawing/2014/main" id="{2B5C54F5-9964-6F9F-94E8-3535299E3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438" y="3755255"/>
            <a:ext cx="3289272" cy="2610035"/>
          </a:xfrm>
          <a:prstGeom prst="rect">
            <a:avLst/>
          </a:prstGeom>
        </p:spPr>
      </p:pic>
      <p:pic>
        <p:nvPicPr>
          <p:cNvPr id="11" name="Picture 10">
            <a:extLst>
              <a:ext uri="{FF2B5EF4-FFF2-40B4-BE49-F238E27FC236}">
                <a16:creationId xmlns:a16="http://schemas.microsoft.com/office/drawing/2014/main" id="{E8CB413F-F56B-9B7E-DB6B-845CEDFFF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9710" y="3791875"/>
            <a:ext cx="3879542" cy="2536794"/>
          </a:xfrm>
          <a:prstGeom prst="rect">
            <a:avLst/>
          </a:prstGeom>
        </p:spPr>
      </p:pic>
      <p:pic>
        <p:nvPicPr>
          <p:cNvPr id="4" name="Picture 3">
            <a:extLst>
              <a:ext uri="{FF2B5EF4-FFF2-40B4-BE49-F238E27FC236}">
                <a16:creationId xmlns:a16="http://schemas.microsoft.com/office/drawing/2014/main" id="{2282051D-2D0B-D9DD-E987-30FC9790A5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3271" y="1589216"/>
            <a:ext cx="2978986" cy="2249629"/>
          </a:xfrm>
          <a:prstGeom prst="rect">
            <a:avLst/>
          </a:prstGeom>
        </p:spPr>
      </p:pic>
    </p:spTree>
    <p:extLst>
      <p:ext uri="{BB962C8B-B14F-4D97-AF65-F5344CB8AC3E}">
        <p14:creationId xmlns:p14="http://schemas.microsoft.com/office/powerpoint/2010/main" val="1657187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AE64-0FC2-BFA7-9D9F-535492580D71}"/>
              </a:ext>
            </a:extLst>
          </p:cNvPr>
          <p:cNvSpPr>
            <a:spLocks noGrp="1"/>
          </p:cNvSpPr>
          <p:nvPr>
            <p:ph type="title"/>
          </p:nvPr>
        </p:nvSpPr>
        <p:spPr/>
        <p:txBody>
          <a:bodyPr/>
          <a:lstStyle/>
          <a:p>
            <a:r>
              <a:rPr lang="en-US" dirty="0"/>
              <a:t>MP10 – Version Git</a:t>
            </a:r>
            <a:br>
              <a:rPr lang="en-US" dirty="0"/>
            </a:br>
            <a:endParaRPr lang="en-MU" dirty="0"/>
          </a:p>
        </p:txBody>
      </p:sp>
      <p:sp>
        <p:nvSpPr>
          <p:cNvPr id="3" name="Content Placeholder 2">
            <a:extLst>
              <a:ext uri="{FF2B5EF4-FFF2-40B4-BE49-F238E27FC236}">
                <a16:creationId xmlns:a16="http://schemas.microsoft.com/office/drawing/2014/main" id="{422AB90C-7231-37C1-BAC5-48065461FD86}"/>
              </a:ext>
            </a:extLst>
          </p:cNvPr>
          <p:cNvSpPr>
            <a:spLocks noGrp="1"/>
          </p:cNvSpPr>
          <p:nvPr>
            <p:ph idx="1"/>
          </p:nvPr>
        </p:nvSpPr>
        <p:spPr/>
        <p:txBody>
          <a:bodyPr/>
          <a:lstStyle/>
          <a:p>
            <a:r>
              <a:rPr lang="en-US" dirty="0"/>
              <a:t>Definition GitHub</a:t>
            </a:r>
          </a:p>
          <a:p>
            <a:pPr marL="0" indent="0">
              <a:buNone/>
            </a:pPr>
            <a:r>
              <a:rPr lang="fr-FR" b="0" i="0" dirty="0">
                <a:solidFill>
                  <a:srgbClr val="4D5156"/>
                </a:solidFill>
                <a:effectLst/>
                <a:latin typeface="arial" panose="020B0604020202020204" pitchFamily="34" charset="0"/>
              </a:rPr>
              <a:t>GitHub, Inc. est un fournisseur d’hébergement Internet pour le développement de logiciels et le contrôle de version à l’aide de Git. Il offre la fonctionnalité de contrôle de version distribué et de gestion du code source de Git, ainsi que ses propres fonctionnalités.</a:t>
            </a:r>
          </a:p>
          <a:p>
            <a:pPr marL="0" indent="0">
              <a:buNone/>
            </a:pPr>
            <a:endParaRPr lang="fr-FR" dirty="0">
              <a:solidFill>
                <a:srgbClr val="4D5156"/>
              </a:solidFill>
              <a:latin typeface="arial" panose="020B0604020202020204" pitchFamily="34" charset="0"/>
            </a:endParaRPr>
          </a:p>
          <a:p>
            <a:pPr marL="0" indent="0">
              <a:buNone/>
            </a:pPr>
            <a:endParaRPr lang="en-MU" dirty="0"/>
          </a:p>
        </p:txBody>
      </p:sp>
    </p:spTree>
    <p:extLst>
      <p:ext uri="{BB962C8B-B14F-4D97-AF65-F5344CB8AC3E}">
        <p14:creationId xmlns:p14="http://schemas.microsoft.com/office/powerpoint/2010/main" val="3431342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CC7E-C122-4F04-0D7E-B5D211919C63}"/>
              </a:ext>
            </a:extLst>
          </p:cNvPr>
          <p:cNvSpPr>
            <a:spLocks noGrp="1"/>
          </p:cNvSpPr>
          <p:nvPr>
            <p:ph type="title"/>
          </p:nvPr>
        </p:nvSpPr>
        <p:spPr/>
        <p:txBody>
          <a:bodyPr/>
          <a:lstStyle/>
          <a:p>
            <a:r>
              <a:rPr lang="en-US" dirty="0"/>
              <a:t>Screenshot GitHub</a:t>
            </a:r>
            <a:endParaRPr lang="en-MU" dirty="0"/>
          </a:p>
        </p:txBody>
      </p:sp>
      <p:pic>
        <p:nvPicPr>
          <p:cNvPr id="5" name="Content Placeholder 4">
            <a:extLst>
              <a:ext uri="{FF2B5EF4-FFF2-40B4-BE49-F238E27FC236}">
                <a16:creationId xmlns:a16="http://schemas.microsoft.com/office/drawing/2014/main" id="{B429294D-98BD-1992-E642-49FEE935AF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0911" y="2160588"/>
            <a:ext cx="7330216" cy="3881437"/>
          </a:xfrm>
        </p:spPr>
      </p:pic>
    </p:spTree>
    <p:extLst>
      <p:ext uri="{BB962C8B-B14F-4D97-AF65-F5344CB8AC3E}">
        <p14:creationId xmlns:p14="http://schemas.microsoft.com/office/powerpoint/2010/main" val="1783968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30DE-3D3A-1629-2CBA-864B6AD29FFB}"/>
              </a:ext>
            </a:extLst>
          </p:cNvPr>
          <p:cNvSpPr>
            <a:spLocks noGrp="1"/>
          </p:cNvSpPr>
          <p:nvPr>
            <p:ph type="title"/>
          </p:nvPr>
        </p:nvSpPr>
        <p:spPr/>
        <p:txBody>
          <a:bodyPr/>
          <a:lstStyle/>
          <a:p>
            <a:r>
              <a:rPr lang="en-US" dirty="0"/>
              <a:t>MP11- Agile SCRUM</a:t>
            </a:r>
            <a:br>
              <a:rPr lang="en-US" dirty="0"/>
            </a:br>
            <a:endParaRPr lang="en-MU" dirty="0"/>
          </a:p>
        </p:txBody>
      </p:sp>
      <p:sp>
        <p:nvSpPr>
          <p:cNvPr id="3" name="Content Placeholder 2">
            <a:extLst>
              <a:ext uri="{FF2B5EF4-FFF2-40B4-BE49-F238E27FC236}">
                <a16:creationId xmlns:a16="http://schemas.microsoft.com/office/drawing/2014/main" id="{C51DF071-1DB4-3471-97DD-C152FF4BB8DB}"/>
              </a:ext>
            </a:extLst>
          </p:cNvPr>
          <p:cNvSpPr>
            <a:spLocks noGrp="1"/>
          </p:cNvSpPr>
          <p:nvPr>
            <p:ph idx="1"/>
          </p:nvPr>
        </p:nvSpPr>
        <p:spPr/>
        <p:txBody>
          <a:bodyPr/>
          <a:lstStyle/>
          <a:p>
            <a:r>
              <a:rPr lang="fr-FR" b="0" i="0" dirty="0">
                <a:solidFill>
                  <a:srgbClr val="000000"/>
                </a:solidFill>
                <a:effectLst/>
                <a:latin typeface="Inter"/>
              </a:rPr>
              <a:t>Le principe de base est simple. L'équipe avance ensemble et reste prête à réorienter le projet au fur et à mesure de sa progression.</a:t>
            </a:r>
          </a:p>
          <a:p>
            <a:endParaRPr lang="fr-FR" dirty="0">
              <a:solidFill>
                <a:srgbClr val="000000"/>
              </a:solidFill>
              <a:latin typeface="Inter"/>
            </a:endParaRPr>
          </a:p>
          <a:p>
            <a:r>
              <a:rPr lang="fr-FR" b="0" i="0" dirty="0">
                <a:solidFill>
                  <a:srgbClr val="000000"/>
                </a:solidFill>
                <a:effectLst/>
                <a:latin typeface="Inter"/>
              </a:rPr>
              <a:t>Il s'agit d'une approche dynamique, participative et empirique de la gestion de projet</a:t>
            </a:r>
          </a:p>
          <a:p>
            <a:endParaRPr lang="fr-FR" dirty="0">
              <a:solidFill>
                <a:srgbClr val="000000"/>
              </a:solidFill>
              <a:latin typeface="Inter"/>
            </a:endParaRPr>
          </a:p>
          <a:p>
            <a:r>
              <a:rPr lang="fr-FR" b="0" i="0" dirty="0">
                <a:solidFill>
                  <a:srgbClr val="000000"/>
                </a:solidFill>
                <a:effectLst/>
                <a:latin typeface="Inter"/>
              </a:rPr>
              <a:t>Elle choisit la meilleure façon d’accomplir son travail et possède toutes les compétences nécessaires à l'accomplissement du projet. La flexibilité, la créativité et la productivité de l'équipe sont ainsi optimisées.</a:t>
            </a:r>
            <a:endParaRPr lang="en-MU" dirty="0"/>
          </a:p>
        </p:txBody>
      </p:sp>
    </p:spTree>
    <p:extLst>
      <p:ext uri="{BB962C8B-B14F-4D97-AF65-F5344CB8AC3E}">
        <p14:creationId xmlns:p14="http://schemas.microsoft.com/office/powerpoint/2010/main" val="190278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739C927-806C-B6BC-2104-B79E4BB15AAB}"/>
              </a:ext>
            </a:extLst>
          </p:cNvPr>
          <p:cNvSpPr>
            <a:spLocks noGrp="1"/>
          </p:cNvSpPr>
          <p:nvPr>
            <p:ph idx="1"/>
          </p:nvPr>
        </p:nvSpPr>
        <p:spPr>
          <a:xfrm>
            <a:off x="506027" y="301842"/>
            <a:ext cx="8842159" cy="6010181"/>
          </a:xfrm>
        </p:spPr>
        <p:txBody>
          <a:bodyPr>
            <a:normAutofit/>
          </a:bodyPr>
          <a:lstStyle/>
          <a:p>
            <a:pPr marL="0" marR="0">
              <a:lnSpc>
                <a:spcPct val="107000"/>
              </a:lnSpc>
              <a:spcBef>
                <a:spcPts val="0"/>
              </a:spcBef>
              <a:spcAft>
                <a:spcPts val="800"/>
              </a:spcAft>
            </a:pPr>
            <a:r>
              <a:rPr lang="fr-FR" sz="18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rPr>
              <a:t>1/ Gestion rapide et agile (Agile scrum)</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Basé sur des rôles avec les équipes nécessaires à la réalisation du projet. (Dans notre cas, les rôles sont le développement de la partie Admin, Ressources humaines et gestion des entrepôt)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Le client (Product Owner) définit les spécifications fonctionnelles et établi la liste des priorités de ce qu’il faut développer.</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fr-FR" sz="18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rPr>
              <a:t>2/ Trello</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Trello est une application conçu pour le management des projets. Il s’agit aussi d’un gestionnaire de taches qui sert à mieux classer les projets à travers une liste de taches. (To do, doing and to be done)</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fr-FR" sz="18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rPr>
              <a:t>3/ Réalisation du projet : Sprint.</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Elle commence par une réunion de planification d’équipe qui consiste à puiser les éléments prioritaires à développer. Puis le développement et contrôle qualité.</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scrum meeting :</a:t>
            </a:r>
            <a:r>
              <a:rPr lang="fr-FR" sz="1800" dirty="0">
                <a:effectLst/>
                <a:latin typeface="Calibri" panose="020F0502020204030204" pitchFamily="34" charset="0"/>
                <a:ea typeface="Calibri" panose="020F0502020204030204" pitchFamily="34" charset="0"/>
                <a:cs typeface="Times New Roman" panose="02020603050405020304" pitchFamily="18" charset="0"/>
              </a:rPr>
              <a:t> Réunion quotidienne d’équipe (avec Microsoft teams) de courte durée qui permet de mesurer l’avancement du projet et du respect des délais.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Tree>
    <p:extLst>
      <p:ext uri="{BB962C8B-B14F-4D97-AF65-F5344CB8AC3E}">
        <p14:creationId xmlns:p14="http://schemas.microsoft.com/office/powerpoint/2010/main" val="2885984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56DA-9A4E-9DDF-FAC4-4394C5E53097}"/>
              </a:ext>
            </a:extLst>
          </p:cNvPr>
          <p:cNvSpPr>
            <a:spLocks noGrp="1"/>
          </p:cNvSpPr>
          <p:nvPr>
            <p:ph type="title"/>
          </p:nvPr>
        </p:nvSpPr>
        <p:spPr/>
        <p:txBody>
          <a:bodyPr/>
          <a:lstStyle/>
          <a:p>
            <a:r>
              <a:rPr lang="en-US" dirty="0"/>
              <a:t>Screenshot de agile scrum </a:t>
            </a:r>
            <a:endParaRPr lang="en-MU" dirty="0"/>
          </a:p>
        </p:txBody>
      </p:sp>
      <p:pic>
        <p:nvPicPr>
          <p:cNvPr id="5" name="Content Placeholder 4">
            <a:extLst>
              <a:ext uri="{FF2B5EF4-FFF2-40B4-BE49-F238E27FC236}">
                <a16:creationId xmlns:a16="http://schemas.microsoft.com/office/drawing/2014/main" id="{CA88C99E-F635-3F9D-EC78-FCB1641326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070" y="2160588"/>
            <a:ext cx="3859434" cy="2216103"/>
          </a:xfrm>
        </p:spPr>
      </p:pic>
      <p:pic>
        <p:nvPicPr>
          <p:cNvPr id="4" name="Content Placeholder 4">
            <a:extLst>
              <a:ext uri="{FF2B5EF4-FFF2-40B4-BE49-F238E27FC236}">
                <a16:creationId xmlns:a16="http://schemas.microsoft.com/office/drawing/2014/main" id="{B485ED61-6A6F-94F2-D67F-97355CF2969D}"/>
              </a:ext>
            </a:extLst>
          </p:cNvPr>
          <p:cNvPicPr>
            <a:picLocks noChangeAspect="1"/>
          </p:cNvPicPr>
          <p:nvPr/>
        </p:nvPicPr>
        <p:blipFill>
          <a:blip r:embed="rId3"/>
          <a:stretch>
            <a:fillRect/>
          </a:stretch>
        </p:blipFill>
        <p:spPr>
          <a:xfrm>
            <a:off x="4749554" y="2223363"/>
            <a:ext cx="4664378" cy="2216103"/>
          </a:xfrm>
          <a:prstGeom prst="rect">
            <a:avLst/>
          </a:prstGeom>
        </p:spPr>
      </p:pic>
    </p:spTree>
    <p:extLst>
      <p:ext uri="{BB962C8B-B14F-4D97-AF65-F5344CB8AC3E}">
        <p14:creationId xmlns:p14="http://schemas.microsoft.com/office/powerpoint/2010/main" val="1288995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9BDF1-95E1-436C-A793-B0D8E12F3733}"/>
              </a:ext>
            </a:extLst>
          </p:cNvPr>
          <p:cNvSpPr>
            <a:spLocks noGrp="1"/>
          </p:cNvSpPr>
          <p:nvPr>
            <p:ph type="title"/>
          </p:nvPr>
        </p:nvSpPr>
        <p:spPr>
          <a:xfrm>
            <a:off x="1286933" y="609600"/>
            <a:ext cx="10197494" cy="1099457"/>
          </a:xfrm>
        </p:spPr>
        <p:txBody>
          <a:bodyPr>
            <a:normAutofit/>
          </a:bodyPr>
          <a:lstStyle/>
          <a:p>
            <a:pPr>
              <a:lnSpc>
                <a:spcPct val="90000"/>
              </a:lnSpc>
            </a:pPr>
            <a:r>
              <a:rPr lang="en-US"/>
              <a:t>MP1- </a:t>
            </a:r>
            <a:r>
              <a:rPr lang="fr-FR" b="0" i="0">
                <a:effectLst/>
                <a:latin typeface="Arial" panose="020B0604020202020204" pitchFamily="34" charset="0"/>
              </a:rPr>
              <a:t>Définition du cahier de charges</a:t>
            </a:r>
            <a:br>
              <a:rPr lang="fr-FR" b="0" i="0">
                <a:effectLst/>
                <a:latin typeface="Arial" panose="020B0604020202020204" pitchFamily="34" charset="0"/>
              </a:rPr>
            </a:br>
            <a:r>
              <a:rPr lang="en-US"/>
              <a:t> </a:t>
            </a:r>
            <a:endParaRPr lang="en-MU"/>
          </a:p>
        </p:txBody>
      </p:sp>
      <p:sp>
        <p:nvSpPr>
          <p:cNvPr id="16"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id="{F8F6CE22-BBDB-47E7-9C78-D50D449626FA}"/>
              </a:ext>
            </a:extLst>
          </p:cNvPr>
          <p:cNvGraphicFramePr>
            <a:graphicFrameLocks noGrp="1"/>
          </p:cNvGraphicFramePr>
          <p:nvPr>
            <p:ph idx="1"/>
            <p:extLst>
              <p:ext uri="{D42A27DB-BD31-4B8C-83A1-F6EECF244321}">
                <p14:modId xmlns:p14="http://schemas.microsoft.com/office/powerpoint/2010/main" val="253292849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286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2660-28BF-0E98-1E61-B7965A2129DE}"/>
              </a:ext>
            </a:extLst>
          </p:cNvPr>
          <p:cNvSpPr>
            <a:spLocks noGrp="1"/>
          </p:cNvSpPr>
          <p:nvPr>
            <p:ph type="title"/>
          </p:nvPr>
        </p:nvSpPr>
        <p:spPr/>
        <p:txBody>
          <a:bodyPr/>
          <a:lstStyle/>
          <a:p>
            <a:r>
              <a:rPr lang="en-US" dirty="0"/>
              <a:t>MP12 – Plan de formation Moodle</a:t>
            </a:r>
            <a:br>
              <a:rPr lang="en-US" dirty="0"/>
            </a:br>
            <a:endParaRPr lang="en-MU" dirty="0"/>
          </a:p>
        </p:txBody>
      </p:sp>
      <p:sp>
        <p:nvSpPr>
          <p:cNvPr id="3" name="Content Placeholder 2">
            <a:extLst>
              <a:ext uri="{FF2B5EF4-FFF2-40B4-BE49-F238E27FC236}">
                <a16:creationId xmlns:a16="http://schemas.microsoft.com/office/drawing/2014/main" id="{FB7B5970-FA4A-0790-335B-83CFF6CC0CE5}"/>
              </a:ext>
            </a:extLst>
          </p:cNvPr>
          <p:cNvSpPr>
            <a:spLocks noGrp="1"/>
          </p:cNvSpPr>
          <p:nvPr>
            <p:ph idx="1"/>
          </p:nvPr>
        </p:nvSpPr>
        <p:spPr/>
        <p:txBody>
          <a:bodyPr>
            <a:normAutofit fontScale="92500" lnSpcReduction="20000"/>
          </a:bodyPr>
          <a:lstStyle/>
          <a:p>
            <a:r>
              <a:rPr lang="fr-FR" dirty="0"/>
              <a:t>Moodle est développé à partir de principes pédagogiques, permetant de créer des communautés qui peuvent se former à des sujets ou activités spécifiques.</a:t>
            </a:r>
          </a:p>
          <a:p>
            <a:endParaRPr lang="fr-FR" dirty="0"/>
          </a:p>
          <a:p>
            <a:r>
              <a:rPr lang="fr-FR" dirty="0"/>
              <a:t>Plugin comme: </a:t>
            </a:r>
          </a:p>
          <a:p>
            <a:pPr marL="0" indent="0">
              <a:buNone/>
            </a:pPr>
            <a:r>
              <a:rPr lang="fr-FR" dirty="0"/>
              <a:t>(i) Forum</a:t>
            </a:r>
          </a:p>
          <a:p>
            <a:pPr marL="0" indent="0">
              <a:buNone/>
            </a:pPr>
            <a:r>
              <a:rPr lang="fr-FR" dirty="0"/>
              <a:t>(ii) Quiz</a:t>
            </a:r>
          </a:p>
          <a:p>
            <a:pPr marL="0" indent="0">
              <a:buNone/>
            </a:pPr>
            <a:r>
              <a:rPr lang="fr-FR" dirty="0"/>
              <a:t>(iii) Chat</a:t>
            </a:r>
          </a:p>
          <a:p>
            <a:pPr marL="0" indent="0">
              <a:buNone/>
            </a:pPr>
            <a:endParaRPr lang="fr-FR" dirty="0"/>
          </a:p>
          <a:p>
            <a:pPr marL="0" indent="0">
              <a:buNone/>
            </a:pPr>
            <a:r>
              <a:rPr lang="fr-FR" dirty="0"/>
              <a:t>L’utilisation de BigBlueButton qui est un un système de conférence en ligne développé pour la formation à distance</a:t>
            </a:r>
          </a:p>
          <a:p>
            <a:pPr marL="0" indent="0">
              <a:buNone/>
            </a:pPr>
            <a:r>
              <a:rPr lang="fr-FR" dirty="0"/>
              <a:t>Il est permet le partage multiple d'audio et de vidéo, de présentations avec ou sans tableaux blancs</a:t>
            </a:r>
          </a:p>
          <a:p>
            <a:pPr marL="0" indent="0">
              <a:buNone/>
            </a:pPr>
            <a:endParaRPr lang="en-MU" dirty="0"/>
          </a:p>
        </p:txBody>
      </p:sp>
    </p:spTree>
    <p:extLst>
      <p:ext uri="{BB962C8B-B14F-4D97-AF65-F5344CB8AC3E}">
        <p14:creationId xmlns:p14="http://schemas.microsoft.com/office/powerpoint/2010/main" val="1223663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B360-F29A-7289-BFB2-B7990189C4A8}"/>
              </a:ext>
            </a:extLst>
          </p:cNvPr>
          <p:cNvSpPr>
            <a:spLocks noGrp="1"/>
          </p:cNvSpPr>
          <p:nvPr>
            <p:ph type="title"/>
          </p:nvPr>
        </p:nvSpPr>
        <p:spPr/>
        <p:txBody>
          <a:bodyPr/>
          <a:lstStyle/>
          <a:p>
            <a:r>
              <a:rPr lang="en-US" dirty="0"/>
              <a:t>Screenshot du plan de formation </a:t>
            </a:r>
            <a:r>
              <a:rPr lang="en-US" dirty="0" err="1"/>
              <a:t>moodle</a:t>
            </a:r>
            <a:endParaRPr lang="en-MU" dirty="0"/>
          </a:p>
        </p:txBody>
      </p:sp>
      <p:pic>
        <p:nvPicPr>
          <p:cNvPr id="5" name="Content Placeholder 4">
            <a:extLst>
              <a:ext uri="{FF2B5EF4-FFF2-40B4-BE49-F238E27FC236}">
                <a16:creationId xmlns:a16="http://schemas.microsoft.com/office/drawing/2014/main" id="{87353E5F-4AF9-7259-1A54-759582B534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733" y="1316946"/>
            <a:ext cx="4617935" cy="2384779"/>
          </a:xfrm>
        </p:spPr>
      </p:pic>
      <p:pic>
        <p:nvPicPr>
          <p:cNvPr id="7" name="Picture 6">
            <a:extLst>
              <a:ext uri="{FF2B5EF4-FFF2-40B4-BE49-F238E27FC236}">
                <a16:creationId xmlns:a16="http://schemas.microsoft.com/office/drawing/2014/main" id="{F776DD56-C01D-1F3D-D51D-65B818E31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16946"/>
            <a:ext cx="4617936" cy="2501083"/>
          </a:xfrm>
          <a:prstGeom prst="rect">
            <a:avLst/>
          </a:prstGeom>
        </p:spPr>
      </p:pic>
      <p:pic>
        <p:nvPicPr>
          <p:cNvPr id="9" name="Picture 8">
            <a:extLst>
              <a:ext uri="{FF2B5EF4-FFF2-40B4-BE49-F238E27FC236}">
                <a16:creationId xmlns:a16="http://schemas.microsoft.com/office/drawing/2014/main" id="{D21CC367-D7C8-4CBB-BAA4-1B44DEECA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926" y="3934333"/>
            <a:ext cx="4700992" cy="2670701"/>
          </a:xfrm>
          <a:prstGeom prst="rect">
            <a:avLst/>
          </a:prstGeom>
        </p:spPr>
      </p:pic>
    </p:spTree>
    <p:extLst>
      <p:ext uri="{BB962C8B-B14F-4D97-AF65-F5344CB8AC3E}">
        <p14:creationId xmlns:p14="http://schemas.microsoft.com/office/powerpoint/2010/main" val="2137772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DE11-CD77-2217-C5EB-9E37BD9F0319}"/>
              </a:ext>
            </a:extLst>
          </p:cNvPr>
          <p:cNvSpPr>
            <a:spLocks noGrp="1"/>
          </p:cNvSpPr>
          <p:nvPr>
            <p:ph type="title"/>
          </p:nvPr>
        </p:nvSpPr>
        <p:spPr/>
        <p:txBody>
          <a:bodyPr/>
          <a:lstStyle/>
          <a:p>
            <a:r>
              <a:rPr lang="en-US" dirty="0"/>
              <a:t>MP13- </a:t>
            </a:r>
            <a:r>
              <a:rPr lang="en-US" dirty="0" err="1"/>
              <a:t>Contrat</a:t>
            </a:r>
            <a:r>
              <a:rPr lang="en-US" dirty="0"/>
              <a:t> de prestation de services</a:t>
            </a:r>
            <a:endParaRPr lang="en-MU" dirty="0"/>
          </a:p>
        </p:txBody>
      </p:sp>
      <p:sp>
        <p:nvSpPr>
          <p:cNvPr id="3" name="Content Placeholder 2">
            <a:extLst>
              <a:ext uri="{FF2B5EF4-FFF2-40B4-BE49-F238E27FC236}">
                <a16:creationId xmlns:a16="http://schemas.microsoft.com/office/drawing/2014/main" id="{C810DB3F-C7DA-1015-E905-34F0CA5C3D98}"/>
              </a:ext>
            </a:extLst>
          </p:cNvPr>
          <p:cNvSpPr>
            <a:spLocks noGrp="1"/>
          </p:cNvSpPr>
          <p:nvPr>
            <p:ph idx="1"/>
          </p:nvPr>
        </p:nvSpPr>
        <p:spPr/>
        <p:txBody>
          <a:bodyPr>
            <a:normAutofit lnSpcReduction="10000"/>
          </a:bodyPr>
          <a:lstStyle/>
          <a:p>
            <a:r>
              <a:rPr lang="fr-FR" b="0" i="0" dirty="0">
                <a:solidFill>
                  <a:srgbClr val="303030"/>
                </a:solidFill>
                <a:effectLst/>
                <a:latin typeface="Poppins" panose="020B0502040204020203" pitchFamily="2" charset="0"/>
              </a:rPr>
              <a:t>Le contrat de prestation de service est un document commercial, signé par deux parties, au travers duquel un professionnel au statut indépendant s’engage à réaliser un service pour le compte d’un client (entreprise, particulier). </a:t>
            </a:r>
          </a:p>
          <a:p>
            <a:endParaRPr lang="fr-FR" b="0" i="0" dirty="0">
              <a:solidFill>
                <a:srgbClr val="303030"/>
              </a:solidFill>
              <a:effectLst/>
              <a:latin typeface="Poppins" panose="020B0502040204020203" pitchFamily="2" charset="0"/>
            </a:endParaRPr>
          </a:p>
          <a:p>
            <a:r>
              <a:rPr lang="fr-FR" b="0" i="0" dirty="0">
                <a:solidFill>
                  <a:srgbClr val="303030"/>
                </a:solidFill>
                <a:effectLst/>
                <a:latin typeface="Poppins" panose="020B0502040204020203" pitchFamily="2" charset="0"/>
              </a:rPr>
              <a:t>Le contrat fixe la nature du service (technique, intellectuel, mise à disposition d’une clientèle) ainsi que les modalités (tarifs, conditions à remplir). </a:t>
            </a:r>
          </a:p>
          <a:p>
            <a:endParaRPr lang="fr-FR" b="0" i="0" dirty="0">
              <a:solidFill>
                <a:srgbClr val="303030"/>
              </a:solidFill>
              <a:effectLst/>
              <a:latin typeface="Poppins" panose="020B0502040204020203" pitchFamily="2" charset="0"/>
            </a:endParaRPr>
          </a:p>
          <a:p>
            <a:r>
              <a:rPr lang="fr-FR" b="0" i="0" dirty="0">
                <a:solidFill>
                  <a:srgbClr val="303030"/>
                </a:solidFill>
                <a:effectLst/>
                <a:latin typeface="Poppins" panose="020B0502040204020203" pitchFamily="2" charset="0"/>
              </a:rPr>
              <a:t>Bien que n’ayant pas valeur de contrat de travail, le document fait naître des droits et obligations, que les deux parties s’engagent à respecter avec leur signature.</a:t>
            </a:r>
            <a:endParaRPr lang="en-MU" dirty="0"/>
          </a:p>
        </p:txBody>
      </p:sp>
    </p:spTree>
    <p:extLst>
      <p:ext uri="{BB962C8B-B14F-4D97-AF65-F5344CB8AC3E}">
        <p14:creationId xmlns:p14="http://schemas.microsoft.com/office/powerpoint/2010/main" val="3594375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1938A-6728-0D24-4DFC-F1545BE50AE8}"/>
              </a:ext>
            </a:extLst>
          </p:cNvPr>
          <p:cNvSpPr>
            <a:spLocks noGrp="1"/>
          </p:cNvSpPr>
          <p:nvPr>
            <p:ph type="title"/>
          </p:nvPr>
        </p:nvSpPr>
        <p:spPr/>
        <p:txBody>
          <a:bodyPr/>
          <a:lstStyle/>
          <a:p>
            <a:r>
              <a:rPr lang="en-US" dirty="0"/>
              <a:t>Screenshot du </a:t>
            </a:r>
            <a:r>
              <a:rPr lang="en-US" dirty="0" err="1"/>
              <a:t>contrat</a:t>
            </a:r>
            <a:br>
              <a:rPr lang="en-US" dirty="0"/>
            </a:br>
            <a:endParaRPr lang="en-MU" dirty="0"/>
          </a:p>
        </p:txBody>
      </p:sp>
      <p:pic>
        <p:nvPicPr>
          <p:cNvPr id="5" name="Content Placeholder 4">
            <a:extLst>
              <a:ext uri="{FF2B5EF4-FFF2-40B4-BE49-F238E27FC236}">
                <a16:creationId xmlns:a16="http://schemas.microsoft.com/office/drawing/2014/main" id="{8050B3E0-078A-ACEC-4B65-8D8A6164D2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571" y="1270000"/>
            <a:ext cx="3421273" cy="2846418"/>
          </a:xfrm>
        </p:spPr>
      </p:pic>
      <p:pic>
        <p:nvPicPr>
          <p:cNvPr id="7" name="Picture 6">
            <a:extLst>
              <a:ext uri="{FF2B5EF4-FFF2-40B4-BE49-F238E27FC236}">
                <a16:creationId xmlns:a16="http://schemas.microsoft.com/office/drawing/2014/main" id="{1575E3C8-F2B9-F92E-F292-D5E88DA2B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844" y="1243367"/>
            <a:ext cx="3740047" cy="2846418"/>
          </a:xfrm>
          <a:prstGeom prst="rect">
            <a:avLst/>
          </a:prstGeom>
        </p:spPr>
      </p:pic>
      <p:pic>
        <p:nvPicPr>
          <p:cNvPr id="9" name="Picture 8">
            <a:extLst>
              <a:ext uri="{FF2B5EF4-FFF2-40B4-BE49-F238E27FC236}">
                <a16:creationId xmlns:a16="http://schemas.microsoft.com/office/drawing/2014/main" id="{C51CA0BE-E756-E77A-2184-AA2668143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480" y="4038215"/>
            <a:ext cx="3486376" cy="2846418"/>
          </a:xfrm>
          <a:prstGeom prst="rect">
            <a:avLst/>
          </a:prstGeom>
        </p:spPr>
      </p:pic>
    </p:spTree>
    <p:extLst>
      <p:ext uri="{BB962C8B-B14F-4D97-AF65-F5344CB8AC3E}">
        <p14:creationId xmlns:p14="http://schemas.microsoft.com/office/powerpoint/2010/main" val="3633375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79DDE-4C37-96BA-69AA-97C7AD263034}"/>
              </a:ext>
            </a:extLst>
          </p:cNvPr>
          <p:cNvSpPr>
            <a:spLocks noGrp="1"/>
          </p:cNvSpPr>
          <p:nvPr>
            <p:ph type="title"/>
          </p:nvPr>
        </p:nvSpPr>
        <p:spPr/>
        <p:txBody>
          <a:bodyPr/>
          <a:lstStyle/>
          <a:p>
            <a:r>
              <a:rPr lang="en-US" dirty="0"/>
              <a:t>MP14-Documentation technique Javadoc</a:t>
            </a:r>
            <a:br>
              <a:rPr lang="en-US" dirty="0"/>
            </a:br>
            <a:endParaRPr lang="en-MU" dirty="0"/>
          </a:p>
        </p:txBody>
      </p:sp>
      <p:sp>
        <p:nvSpPr>
          <p:cNvPr id="3" name="Content Placeholder 2">
            <a:extLst>
              <a:ext uri="{FF2B5EF4-FFF2-40B4-BE49-F238E27FC236}">
                <a16:creationId xmlns:a16="http://schemas.microsoft.com/office/drawing/2014/main" id="{F58FD0C0-9E0A-F294-D764-13ADACB4FC09}"/>
              </a:ext>
            </a:extLst>
          </p:cNvPr>
          <p:cNvSpPr>
            <a:spLocks noGrp="1"/>
          </p:cNvSpPr>
          <p:nvPr>
            <p:ph idx="1"/>
          </p:nvPr>
        </p:nvSpPr>
        <p:spPr/>
        <p:txBody>
          <a:bodyPr/>
          <a:lstStyle/>
          <a:p>
            <a:r>
              <a:rPr lang="fr-FR" dirty="0"/>
              <a:t>Javadoc est un outil développé par Oracle permettant:</a:t>
            </a:r>
          </a:p>
          <a:p>
            <a:pPr marL="0" indent="0">
              <a:buNone/>
            </a:pPr>
            <a:endParaRPr lang="fr-FR" dirty="0"/>
          </a:p>
          <a:p>
            <a:r>
              <a:rPr lang="fr-FR" dirty="0"/>
              <a:t> De créer une documentation d'API en format HTML depuis les commentaires présents dans un code source en Java.</a:t>
            </a:r>
          </a:p>
          <a:p>
            <a:endParaRPr lang="fr-FR" dirty="0"/>
          </a:p>
          <a:p>
            <a:r>
              <a:rPr lang="fr-FR" dirty="0"/>
              <a:t>C’est est le standard industriel pour la documentation des classes Java.</a:t>
            </a:r>
          </a:p>
          <a:p>
            <a:endParaRPr lang="fr-FR" dirty="0"/>
          </a:p>
          <a:p>
            <a:r>
              <a:rPr lang="fr-FR" dirty="0"/>
              <a:t> La plupart des IDE génèrent automatiquement la javadoc au format HTML (ex Eclipse) de l'application et le fonctionnement du code qui en découle </a:t>
            </a:r>
            <a:endParaRPr lang="en-MU" dirty="0"/>
          </a:p>
        </p:txBody>
      </p:sp>
    </p:spTree>
    <p:extLst>
      <p:ext uri="{BB962C8B-B14F-4D97-AF65-F5344CB8AC3E}">
        <p14:creationId xmlns:p14="http://schemas.microsoft.com/office/powerpoint/2010/main" val="667659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E657-C759-B71D-6119-F6867A8065C3}"/>
              </a:ext>
            </a:extLst>
          </p:cNvPr>
          <p:cNvSpPr>
            <a:spLocks noGrp="1"/>
          </p:cNvSpPr>
          <p:nvPr>
            <p:ph type="title"/>
          </p:nvPr>
        </p:nvSpPr>
        <p:spPr/>
        <p:txBody>
          <a:bodyPr/>
          <a:lstStyle/>
          <a:p>
            <a:r>
              <a:rPr lang="en-US" dirty="0"/>
              <a:t>         Screenshot de Javadoc</a:t>
            </a:r>
            <a:endParaRPr lang="en-MU" dirty="0"/>
          </a:p>
        </p:txBody>
      </p:sp>
      <p:pic>
        <p:nvPicPr>
          <p:cNvPr id="5" name="Content Placeholder 4">
            <a:extLst>
              <a:ext uri="{FF2B5EF4-FFF2-40B4-BE49-F238E27FC236}">
                <a16:creationId xmlns:a16="http://schemas.microsoft.com/office/drawing/2014/main" id="{C3873163-B410-4D7E-2306-CC486029AA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401" y="1270000"/>
            <a:ext cx="3837083" cy="2642231"/>
          </a:xfrm>
        </p:spPr>
      </p:pic>
      <p:pic>
        <p:nvPicPr>
          <p:cNvPr id="7" name="Picture 6">
            <a:extLst>
              <a:ext uri="{FF2B5EF4-FFF2-40B4-BE49-F238E27FC236}">
                <a16:creationId xmlns:a16="http://schemas.microsoft.com/office/drawing/2014/main" id="{712DCA6C-CF59-BFA3-F2EA-96926CA5A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216" y="1269999"/>
            <a:ext cx="4057095" cy="2642232"/>
          </a:xfrm>
          <a:prstGeom prst="rect">
            <a:avLst/>
          </a:prstGeom>
        </p:spPr>
      </p:pic>
      <p:pic>
        <p:nvPicPr>
          <p:cNvPr id="9" name="Picture 8">
            <a:extLst>
              <a:ext uri="{FF2B5EF4-FFF2-40B4-BE49-F238E27FC236}">
                <a16:creationId xmlns:a16="http://schemas.microsoft.com/office/drawing/2014/main" id="{B80191ED-344E-127B-203C-11F9BB4E1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508" y="4083728"/>
            <a:ext cx="4057095" cy="2642231"/>
          </a:xfrm>
          <a:prstGeom prst="rect">
            <a:avLst/>
          </a:prstGeom>
        </p:spPr>
      </p:pic>
    </p:spTree>
    <p:extLst>
      <p:ext uri="{BB962C8B-B14F-4D97-AF65-F5344CB8AC3E}">
        <p14:creationId xmlns:p14="http://schemas.microsoft.com/office/powerpoint/2010/main" val="536804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AD08-3A1A-DFBF-A53B-606145EEECCA}"/>
              </a:ext>
            </a:extLst>
          </p:cNvPr>
          <p:cNvSpPr>
            <a:spLocks noGrp="1"/>
          </p:cNvSpPr>
          <p:nvPr>
            <p:ph type="title"/>
          </p:nvPr>
        </p:nvSpPr>
        <p:spPr/>
        <p:txBody>
          <a:bodyPr/>
          <a:lstStyle/>
          <a:p>
            <a:r>
              <a:rPr lang="en-US" dirty="0"/>
              <a:t>MP15- </a:t>
            </a:r>
            <a:r>
              <a:rPr lang="en-US" dirty="0" err="1"/>
              <a:t>Sonarcloud</a:t>
            </a:r>
            <a:endParaRPr lang="en-MU" dirty="0"/>
          </a:p>
        </p:txBody>
      </p:sp>
      <p:sp>
        <p:nvSpPr>
          <p:cNvPr id="3" name="Content Placeholder 2">
            <a:extLst>
              <a:ext uri="{FF2B5EF4-FFF2-40B4-BE49-F238E27FC236}">
                <a16:creationId xmlns:a16="http://schemas.microsoft.com/office/drawing/2014/main" id="{E42D1DE3-854F-7213-A165-0125319165D7}"/>
              </a:ext>
            </a:extLst>
          </p:cNvPr>
          <p:cNvSpPr>
            <a:spLocks noGrp="1"/>
          </p:cNvSpPr>
          <p:nvPr>
            <p:ph idx="1"/>
          </p:nvPr>
        </p:nvSpPr>
        <p:spPr/>
        <p:txBody>
          <a:bodyPr/>
          <a:lstStyle/>
          <a:p>
            <a:r>
              <a:rPr lang="fr-FR" dirty="0"/>
              <a:t>C’est la version Cloud de SonarQube totalement intégré à GitHub. Sonarcloud permet : </a:t>
            </a:r>
          </a:p>
          <a:p>
            <a:pPr marL="0" indent="0">
              <a:buNone/>
            </a:pPr>
            <a:r>
              <a:rPr lang="fr-FR" dirty="0"/>
              <a:t>• De détecter les bugs et problème de sécurité </a:t>
            </a:r>
          </a:p>
          <a:p>
            <a:pPr marL="0" indent="0">
              <a:buNone/>
            </a:pPr>
            <a:endParaRPr lang="fr-FR" dirty="0"/>
          </a:p>
          <a:p>
            <a:pPr marL="0" indent="0">
              <a:buNone/>
            </a:pPr>
            <a:r>
              <a:rPr lang="fr-FR" dirty="0"/>
              <a:t>• D’analyser un code statique sans être obligé d’exécuter le programme </a:t>
            </a:r>
          </a:p>
          <a:p>
            <a:pPr marL="0" indent="0">
              <a:buNone/>
            </a:pPr>
            <a:endParaRPr lang="fr-FR" dirty="0"/>
          </a:p>
          <a:p>
            <a:pPr marL="0" indent="0">
              <a:buNone/>
            </a:pPr>
            <a:r>
              <a:rPr lang="fr-FR" dirty="0"/>
              <a:t>• De vérifier que vous respecter les bonnes pratiques </a:t>
            </a:r>
          </a:p>
          <a:p>
            <a:pPr marL="0" indent="0">
              <a:buNone/>
            </a:pPr>
            <a:endParaRPr lang="fr-FR" dirty="0"/>
          </a:p>
          <a:p>
            <a:pPr marL="0" indent="0">
              <a:buNone/>
            </a:pPr>
            <a:r>
              <a:rPr lang="fr-FR" dirty="0"/>
              <a:t>• De mesurer la performance de votre code </a:t>
            </a:r>
            <a:endParaRPr lang="en-MU" dirty="0"/>
          </a:p>
        </p:txBody>
      </p:sp>
    </p:spTree>
    <p:extLst>
      <p:ext uri="{BB962C8B-B14F-4D97-AF65-F5344CB8AC3E}">
        <p14:creationId xmlns:p14="http://schemas.microsoft.com/office/powerpoint/2010/main" val="444194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DF33-551B-2CFE-F5F3-70CD04E250FD}"/>
              </a:ext>
            </a:extLst>
          </p:cNvPr>
          <p:cNvSpPr>
            <a:spLocks noGrp="1"/>
          </p:cNvSpPr>
          <p:nvPr>
            <p:ph type="title"/>
          </p:nvPr>
        </p:nvSpPr>
        <p:spPr/>
        <p:txBody>
          <a:bodyPr/>
          <a:lstStyle/>
          <a:p>
            <a:r>
              <a:rPr lang="en-US" dirty="0"/>
              <a:t>Screenshot de </a:t>
            </a:r>
            <a:r>
              <a:rPr lang="en-US" dirty="0" err="1"/>
              <a:t>sonarcloud</a:t>
            </a:r>
            <a:endParaRPr lang="en-MU" dirty="0"/>
          </a:p>
        </p:txBody>
      </p:sp>
      <p:pic>
        <p:nvPicPr>
          <p:cNvPr id="5" name="Content Placeholder 4">
            <a:extLst>
              <a:ext uri="{FF2B5EF4-FFF2-40B4-BE49-F238E27FC236}">
                <a16:creationId xmlns:a16="http://schemas.microsoft.com/office/drawing/2014/main" id="{D5F08769-54F1-ED2E-6350-E9ED8B7459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6547" y="1270000"/>
            <a:ext cx="3615451" cy="2547398"/>
          </a:xfrm>
        </p:spPr>
      </p:pic>
      <p:pic>
        <p:nvPicPr>
          <p:cNvPr id="7" name="Picture 6">
            <a:extLst>
              <a:ext uri="{FF2B5EF4-FFF2-40B4-BE49-F238E27FC236}">
                <a16:creationId xmlns:a16="http://schemas.microsoft.com/office/drawing/2014/main" id="{2BC44050-02C0-9957-CD4D-4439AD3EC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746" y="1270000"/>
            <a:ext cx="3773010" cy="2547399"/>
          </a:xfrm>
          <a:prstGeom prst="rect">
            <a:avLst/>
          </a:prstGeom>
        </p:spPr>
      </p:pic>
      <p:pic>
        <p:nvPicPr>
          <p:cNvPr id="9" name="Picture 8">
            <a:extLst>
              <a:ext uri="{FF2B5EF4-FFF2-40B4-BE49-F238E27FC236}">
                <a16:creationId xmlns:a16="http://schemas.microsoft.com/office/drawing/2014/main" id="{C0208023-93B5-948E-A6D5-34E447968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9166" y="4039340"/>
            <a:ext cx="3615451" cy="2411797"/>
          </a:xfrm>
          <a:prstGeom prst="rect">
            <a:avLst/>
          </a:prstGeom>
        </p:spPr>
      </p:pic>
    </p:spTree>
    <p:extLst>
      <p:ext uri="{BB962C8B-B14F-4D97-AF65-F5344CB8AC3E}">
        <p14:creationId xmlns:p14="http://schemas.microsoft.com/office/powerpoint/2010/main" val="184006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6" name="Rectangle 25">
            <a:extLst>
              <a:ext uri="{FF2B5EF4-FFF2-40B4-BE49-F238E27FC236}">
                <a16:creationId xmlns:a16="http://schemas.microsoft.com/office/drawing/2014/main" id="{29FD90D9-0777-4927-90C9-E837E6773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F92D073F-0FE7-41B7-ADCD-5CE16DEEE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743" y="4181364"/>
            <a:ext cx="10548514" cy="2177879"/>
          </a:xfrm>
          <a:prstGeom prst="parallelogram">
            <a:avLst>
              <a:gd name="adj" fmla="val 29000"/>
            </a:avLst>
          </a:prstGeom>
          <a:solidFill>
            <a:schemeClr val="tx1">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7153D-DD0B-45A2-B7DD-32D9FD9D6A63}"/>
              </a:ext>
            </a:extLst>
          </p:cNvPr>
          <p:cNvSpPr>
            <a:spLocks noGrp="1"/>
          </p:cNvSpPr>
          <p:nvPr>
            <p:ph type="title"/>
          </p:nvPr>
        </p:nvSpPr>
        <p:spPr>
          <a:xfrm>
            <a:off x="1760376" y="4704967"/>
            <a:ext cx="8380319" cy="765867"/>
          </a:xfrm>
        </p:spPr>
        <p:txBody>
          <a:bodyPr vert="horz" lIns="91440" tIns="45720" rIns="91440" bIns="45720" rtlCol="0" anchor="b">
            <a:normAutofit/>
          </a:bodyPr>
          <a:lstStyle/>
          <a:p>
            <a:pPr algn="r"/>
            <a:r>
              <a:rPr lang="en-US" sz="4400"/>
              <a:t>Screenshot cahier des charges</a:t>
            </a:r>
          </a:p>
        </p:txBody>
      </p:sp>
      <p:pic>
        <p:nvPicPr>
          <p:cNvPr id="7" name="Picture 6" descr="Table&#10;&#10;Description automatically generated">
            <a:extLst>
              <a:ext uri="{FF2B5EF4-FFF2-40B4-BE49-F238E27FC236}">
                <a16:creationId xmlns:a16="http://schemas.microsoft.com/office/drawing/2014/main" id="{AD851CF6-2C6F-4A02-8F67-8D93960B6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38814"/>
            <a:ext cx="3420533" cy="3163992"/>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0DC9BF9-F552-4AB2-B666-6D103C6C0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656" y="637831"/>
            <a:ext cx="2992120" cy="3217333"/>
          </a:xfrm>
          <a:prstGeom prst="rect">
            <a:avLst/>
          </a:prstGeom>
        </p:spPr>
      </p:pic>
      <p:pic>
        <p:nvPicPr>
          <p:cNvPr id="5" name="Content Placeholder 4" descr="Graphical user interface, text, application&#10;&#10;Description automatically generated with medium confidence">
            <a:extLst>
              <a:ext uri="{FF2B5EF4-FFF2-40B4-BE49-F238E27FC236}">
                <a16:creationId xmlns:a16="http://schemas.microsoft.com/office/drawing/2014/main" id="{B06F103C-3D88-4082-9EF8-F5A5CB43CA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125432" y="688986"/>
            <a:ext cx="3423101" cy="3115021"/>
          </a:xfrm>
          <a:prstGeom prst="rect">
            <a:avLst/>
          </a:prstGeom>
        </p:spPr>
      </p:pic>
    </p:spTree>
    <p:extLst>
      <p:ext uri="{BB962C8B-B14F-4D97-AF65-F5344CB8AC3E}">
        <p14:creationId xmlns:p14="http://schemas.microsoft.com/office/powerpoint/2010/main" val="23066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C94B68F-F074-4E97-970D-AA2A19C4DBDB}"/>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Screenshot d’outil collaborative </a:t>
            </a:r>
          </a:p>
        </p:txBody>
      </p:sp>
      <p:sp>
        <p:nvSpPr>
          <p:cNvPr id="24" name="Rectangle 23">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7" name="Picture 6" descr="Graphical user interface, application&#10;&#10;Description automatically generated">
            <a:extLst>
              <a:ext uri="{FF2B5EF4-FFF2-40B4-BE49-F238E27FC236}">
                <a16:creationId xmlns:a16="http://schemas.microsoft.com/office/drawing/2014/main" id="{CBDF02BF-D6BD-4549-9C4D-745C81D24007}"/>
              </a:ext>
            </a:extLst>
          </p:cNvPr>
          <p:cNvPicPr>
            <a:picLocks noChangeAspect="1"/>
          </p:cNvPicPr>
          <p:nvPr/>
        </p:nvPicPr>
        <p:blipFill rotWithShape="1">
          <a:blip r:embed="rId2">
            <a:extLst>
              <a:ext uri="{28A0092B-C50C-407E-A947-70E740481C1C}">
                <a14:useLocalDpi xmlns:a14="http://schemas.microsoft.com/office/drawing/2010/main" val="0"/>
              </a:ext>
            </a:extLst>
          </a:blip>
          <a:srcRect l="39744" r="-1" b="-1"/>
          <a:stretch/>
        </p:blipFill>
        <p:spPr>
          <a:xfrm>
            <a:off x="20" y="3"/>
            <a:ext cx="6050260" cy="4091667"/>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612612C8-C84E-451B-A6CE-56255B85EC2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290" r="22419"/>
          <a:stretch/>
        </p:blipFill>
        <p:spPr>
          <a:xfrm>
            <a:off x="6156336" y="-678"/>
            <a:ext cx="6050280" cy="4092348"/>
          </a:xfrm>
          <a:prstGeom prst="rect">
            <a:avLst/>
          </a:prstGeom>
        </p:spPr>
      </p:pic>
    </p:spTree>
    <p:extLst>
      <p:ext uri="{BB962C8B-B14F-4D97-AF65-F5344CB8AC3E}">
        <p14:creationId xmlns:p14="http://schemas.microsoft.com/office/powerpoint/2010/main" val="32915466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4C28D9-AA2B-46C5-8A85-C46F69D6461B}"/>
              </a:ext>
            </a:extLst>
          </p:cNvPr>
          <p:cNvSpPr>
            <a:spLocks noGrp="1"/>
          </p:cNvSpPr>
          <p:nvPr>
            <p:ph type="title"/>
          </p:nvPr>
        </p:nvSpPr>
        <p:spPr>
          <a:xfrm>
            <a:off x="677334" y="609600"/>
            <a:ext cx="3843375" cy="5175624"/>
          </a:xfrm>
        </p:spPr>
        <p:txBody>
          <a:bodyPr anchor="ctr">
            <a:normAutofit/>
          </a:bodyPr>
          <a:lstStyle/>
          <a:p>
            <a:r>
              <a:rPr lang="fr-FR" b="0" i="0">
                <a:solidFill>
                  <a:schemeClr val="tx1">
                    <a:lumMod val="85000"/>
                    <a:lumOff val="15000"/>
                  </a:schemeClr>
                </a:solidFill>
                <a:effectLst/>
                <a:latin typeface="Arial" panose="020B0604020202020204" pitchFamily="34" charset="0"/>
              </a:rPr>
              <a:t>MP2 - Diagrammes UML avec Eclipse Papyrus</a:t>
            </a:r>
            <a:br>
              <a:rPr lang="fr-FR" b="0" i="0">
                <a:solidFill>
                  <a:schemeClr val="tx1">
                    <a:lumMod val="85000"/>
                    <a:lumOff val="15000"/>
                  </a:schemeClr>
                </a:solidFill>
                <a:effectLst/>
                <a:latin typeface="Arial" panose="020B0604020202020204" pitchFamily="34" charset="0"/>
              </a:rPr>
            </a:br>
            <a:endParaRPr lang="en-MU">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1612373-1FBD-48F0-A629-9C339BB786B3}"/>
              </a:ext>
            </a:extLst>
          </p:cNvPr>
          <p:cNvSpPr>
            <a:spLocks noGrp="1"/>
          </p:cNvSpPr>
          <p:nvPr>
            <p:ph idx="1"/>
          </p:nvPr>
        </p:nvSpPr>
        <p:spPr>
          <a:xfrm>
            <a:off x="6116084" y="609601"/>
            <a:ext cx="5511296" cy="5175624"/>
          </a:xfrm>
        </p:spPr>
        <p:txBody>
          <a:bodyPr anchor="ctr">
            <a:normAutofit/>
          </a:bodyPr>
          <a:lstStyle/>
          <a:p>
            <a:r>
              <a:rPr lang="fr-FR" b="0" i="0">
                <a:solidFill>
                  <a:srgbClr val="FFFFFF"/>
                </a:solidFill>
                <a:effectLst/>
                <a:latin typeface="Arial" panose="020B0604020202020204" pitchFamily="34" charset="0"/>
              </a:rPr>
              <a:t>Définir tous les Diagrammes de Cas d’Utilisation</a:t>
            </a:r>
          </a:p>
          <a:p>
            <a:endParaRPr lang="fr-FR">
              <a:solidFill>
                <a:srgbClr val="FFFFFF"/>
              </a:solidFill>
              <a:latin typeface="Arial" panose="020B0604020202020204" pitchFamily="34" charset="0"/>
            </a:endParaRPr>
          </a:p>
          <a:p>
            <a:endParaRPr lang="fr-FR" b="0" i="0">
              <a:solidFill>
                <a:srgbClr val="FFFFFF"/>
              </a:solidFill>
              <a:effectLst/>
              <a:latin typeface="Arial" panose="020B0604020202020204" pitchFamily="34" charset="0"/>
            </a:endParaRPr>
          </a:p>
          <a:p>
            <a:r>
              <a:rPr lang="fr-FR" b="0" i="0">
                <a:solidFill>
                  <a:srgbClr val="FFFFFF"/>
                </a:solidFill>
                <a:effectLst/>
                <a:latin typeface="Courier New" panose="02070309020205020404" pitchFamily="49" charset="0"/>
              </a:rPr>
              <a:t>•</a:t>
            </a:r>
            <a:r>
              <a:rPr lang="fr-FR" b="0" i="0">
                <a:solidFill>
                  <a:srgbClr val="FFFFFF"/>
                </a:solidFill>
                <a:effectLst/>
                <a:latin typeface="Arial" panose="020B0604020202020204" pitchFamily="34" charset="0"/>
              </a:rPr>
              <a:t>Définir tous les Diagrammes de Classes nécessaires au projet</a:t>
            </a:r>
            <a:endParaRPr lang="en-MU">
              <a:solidFill>
                <a:srgbClr val="FFFFFF"/>
              </a:solidFill>
            </a:endParaRPr>
          </a:p>
        </p:txBody>
      </p:sp>
    </p:spTree>
    <p:extLst>
      <p:ext uri="{BB962C8B-B14F-4D97-AF65-F5344CB8AC3E}">
        <p14:creationId xmlns:p14="http://schemas.microsoft.com/office/powerpoint/2010/main" val="270077232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6FE4-9EAB-47CA-BB08-DD6163034372}"/>
              </a:ext>
            </a:extLst>
          </p:cNvPr>
          <p:cNvSpPr>
            <a:spLocks noGrp="1"/>
          </p:cNvSpPr>
          <p:nvPr>
            <p:ph type="title"/>
          </p:nvPr>
        </p:nvSpPr>
        <p:spPr/>
        <p:txBody>
          <a:bodyPr/>
          <a:lstStyle/>
          <a:p>
            <a:r>
              <a:rPr lang="en-US" dirty="0"/>
              <a:t>Screenshot UML (</a:t>
            </a:r>
            <a:r>
              <a:rPr lang="en-US" dirty="0" err="1"/>
              <a:t>partie</a:t>
            </a:r>
            <a:r>
              <a:rPr lang="en-US" dirty="0"/>
              <a:t> entrepot)</a:t>
            </a:r>
            <a:endParaRPr lang="en-MU" dirty="0"/>
          </a:p>
        </p:txBody>
      </p:sp>
      <p:pic>
        <p:nvPicPr>
          <p:cNvPr id="4" name="Picture 3">
            <a:extLst>
              <a:ext uri="{FF2B5EF4-FFF2-40B4-BE49-F238E27FC236}">
                <a16:creationId xmlns:a16="http://schemas.microsoft.com/office/drawing/2014/main" id="{967206F9-D223-A71D-82A0-970C4F4E3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270000"/>
            <a:ext cx="8596667" cy="5367435"/>
          </a:xfrm>
          <a:prstGeom prst="rect">
            <a:avLst/>
          </a:prstGeom>
        </p:spPr>
      </p:pic>
    </p:spTree>
    <p:extLst>
      <p:ext uri="{BB962C8B-B14F-4D97-AF65-F5344CB8AC3E}">
        <p14:creationId xmlns:p14="http://schemas.microsoft.com/office/powerpoint/2010/main" val="3124821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23F562D-1B61-4505-B15D-52E27C6AA3C7}"/>
              </a:ext>
            </a:extLst>
          </p:cNvPr>
          <p:cNvSpPr>
            <a:spLocks noGrp="1"/>
          </p:cNvSpPr>
          <p:nvPr>
            <p:ph type="title"/>
          </p:nvPr>
        </p:nvSpPr>
        <p:spPr>
          <a:xfrm>
            <a:off x="677334" y="609600"/>
            <a:ext cx="8596668" cy="1320800"/>
          </a:xfrm>
        </p:spPr>
        <p:txBody>
          <a:bodyPr>
            <a:normAutofit/>
          </a:bodyPr>
          <a:lstStyle/>
          <a:p>
            <a:r>
              <a:rPr lang="fr-FR" b="0" i="0" dirty="0">
                <a:effectLst/>
                <a:latin typeface="Arial" panose="020B0604020202020204" pitchFamily="34" charset="0"/>
              </a:rPr>
              <a:t>MP3 - Veille Technologique</a:t>
            </a:r>
            <a:br>
              <a:rPr lang="fr-FR" b="0" i="0" dirty="0">
                <a:effectLst/>
                <a:latin typeface="Arial" panose="020B0604020202020204" pitchFamily="34" charset="0"/>
              </a:rPr>
            </a:br>
            <a:endParaRPr lang="en-MU" dirty="0"/>
          </a:p>
        </p:txBody>
      </p:sp>
      <p:sp>
        <p:nvSpPr>
          <p:cNvPr id="3" name="Content Placeholder 2">
            <a:extLst>
              <a:ext uri="{FF2B5EF4-FFF2-40B4-BE49-F238E27FC236}">
                <a16:creationId xmlns:a16="http://schemas.microsoft.com/office/drawing/2014/main" id="{161E0651-105A-4FBE-B1AB-055D8494D881}"/>
              </a:ext>
            </a:extLst>
          </p:cNvPr>
          <p:cNvSpPr>
            <a:spLocks noGrp="1"/>
          </p:cNvSpPr>
          <p:nvPr>
            <p:ph idx="1"/>
          </p:nvPr>
        </p:nvSpPr>
        <p:spPr>
          <a:xfrm>
            <a:off x="677334" y="2160589"/>
            <a:ext cx="8596668" cy="3880773"/>
          </a:xfrm>
        </p:spPr>
        <p:txBody>
          <a:bodyPr>
            <a:normAutofit/>
          </a:bodyPr>
          <a:lstStyle/>
          <a:p>
            <a:r>
              <a:rPr lang="fr-FR" b="0" i="0">
                <a:effectLst/>
                <a:latin typeface="helvetica-w01-roman"/>
              </a:rPr>
              <a:t>La veille technologique est une évaluation stratégique des technologies actuelles et futures et de leur impact potentiel sur la vision et la compétitivité de l'entreprise.</a:t>
            </a:r>
          </a:p>
          <a:p>
            <a:endParaRPr lang="fr-FR">
              <a:latin typeface="helvetica-w01-roman"/>
            </a:endParaRPr>
          </a:p>
          <a:p>
            <a:r>
              <a:rPr lang="fr-FR" b="0" i="0">
                <a:effectLst/>
                <a:latin typeface="helvetica-w01-roman"/>
              </a:rPr>
              <a:t> La mission de la veille technologique est donc d'observer, de traquer, de filtrer et d'évaluer les technologies potentielles d'un champ très large dépassant les limites habituelles du secteur.</a:t>
            </a:r>
          </a:p>
          <a:p>
            <a:endParaRPr lang="fr-FR">
              <a:latin typeface="helvetica-w01-roman"/>
            </a:endParaRPr>
          </a:p>
          <a:p>
            <a:r>
              <a:rPr lang="fr-FR" b="0" i="0">
                <a:effectLst/>
                <a:latin typeface="helvetica-w01-roman"/>
              </a:rPr>
              <a:t>Veille sur Java et cybersecurité</a:t>
            </a:r>
          </a:p>
          <a:p>
            <a:endParaRPr lang="fr-FR">
              <a:latin typeface="helvetica-w01-roman"/>
            </a:endParaRPr>
          </a:p>
          <a:p>
            <a:endParaRPr lang="en-MU" dirty="0"/>
          </a:p>
        </p:txBody>
      </p:sp>
    </p:spTree>
    <p:extLst>
      <p:ext uri="{BB962C8B-B14F-4D97-AF65-F5344CB8AC3E}">
        <p14:creationId xmlns:p14="http://schemas.microsoft.com/office/powerpoint/2010/main" val="275096380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0</TotalTime>
  <Words>1792</Words>
  <Application>Microsoft Office PowerPoint</Application>
  <PresentationFormat>Widescreen</PresentationFormat>
  <Paragraphs>180</Paragraphs>
  <Slides>47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Arial</vt:lpstr>
      <vt:lpstr>Arial</vt:lpstr>
      <vt:lpstr>Calibri</vt:lpstr>
      <vt:lpstr>Courier New</vt:lpstr>
      <vt:lpstr>helvetica-w01-roman</vt:lpstr>
      <vt:lpstr>Inter</vt:lpstr>
      <vt:lpstr>Open Sans</vt:lpstr>
      <vt:lpstr>Poppins</vt:lpstr>
      <vt:lpstr>Segoe UI</vt:lpstr>
      <vt:lpstr>Trebuchet MS</vt:lpstr>
      <vt:lpstr>verdana</vt:lpstr>
      <vt:lpstr>Wingdings 3</vt:lpstr>
      <vt:lpstr>Facet</vt:lpstr>
      <vt:lpstr>Rapport du projet cybercar</vt:lpstr>
      <vt:lpstr>Presentation du context </vt:lpstr>
      <vt:lpstr>Réalisation des 4 premières missions professionelles</vt:lpstr>
      <vt:lpstr>MP1- Définition du cahier de charges  </vt:lpstr>
      <vt:lpstr>Screenshot cahier des charges</vt:lpstr>
      <vt:lpstr>Screenshot d’outil collaborative </vt:lpstr>
      <vt:lpstr>MP2 - Diagrammes UML avec Eclipse Papyrus </vt:lpstr>
      <vt:lpstr>Screenshot UML (partie entrepot)</vt:lpstr>
      <vt:lpstr>MP3 - Veille Technologique </vt:lpstr>
      <vt:lpstr>Methodes utilisées </vt:lpstr>
      <vt:lpstr>Outils utilisés pour veille </vt:lpstr>
      <vt:lpstr>Screenshots des outils</vt:lpstr>
      <vt:lpstr>M4: Projet Libre</vt:lpstr>
      <vt:lpstr>Screenshot de projet Libre</vt:lpstr>
      <vt:lpstr>Presentation de la partie cybersecurité de cybercar</vt:lpstr>
      <vt:lpstr>Sommaire</vt:lpstr>
      <vt:lpstr>MP5: Cybersecurity by design  1- Charte informatique </vt:lpstr>
      <vt:lpstr>Screenshot de la charte informatique pour cybercar </vt:lpstr>
      <vt:lpstr>2- Données personelles et sensibles </vt:lpstr>
      <vt:lpstr>Screenshot des données personelles et sensibles pour cybercar</vt:lpstr>
      <vt:lpstr>RGPD du developpeur </vt:lpstr>
      <vt:lpstr>Screenshot des mesure rgpd</vt:lpstr>
      <vt:lpstr>4-Privacy by design </vt:lpstr>
      <vt:lpstr>Screenshot du tableau </vt:lpstr>
      <vt:lpstr>5- Pia </vt:lpstr>
      <vt:lpstr>Screenshot du pia </vt:lpstr>
      <vt:lpstr>MP6- Architecture et Réseau</vt:lpstr>
      <vt:lpstr>Architecture reseau pour le projet cybercar </vt:lpstr>
      <vt:lpstr>MP7- Specs</vt:lpstr>
      <vt:lpstr>Continue:-</vt:lpstr>
      <vt:lpstr>MP8- Prix total </vt:lpstr>
      <vt:lpstr>Partie SLAM du projet</vt:lpstr>
      <vt:lpstr>MP9 – Developpement Java et test Junit </vt:lpstr>
      <vt:lpstr>Screenshot du developpement </vt:lpstr>
      <vt:lpstr>MP10 – Version Git </vt:lpstr>
      <vt:lpstr>Screenshot GitHub</vt:lpstr>
      <vt:lpstr>MP11- Agile SCRUM </vt:lpstr>
      <vt:lpstr>PowerPoint Presentation</vt:lpstr>
      <vt:lpstr>Screenshot de agile scrum </vt:lpstr>
      <vt:lpstr>MP12 – Plan de formation Moodle </vt:lpstr>
      <vt:lpstr>Screenshot du plan de formation moodle</vt:lpstr>
      <vt:lpstr>MP13- Contrat de prestation de services</vt:lpstr>
      <vt:lpstr>Screenshot du contrat </vt:lpstr>
      <vt:lpstr>MP14-Documentation technique Javadoc </vt:lpstr>
      <vt:lpstr>         Screenshot de Javadoc</vt:lpstr>
      <vt:lpstr>MP15- Sonarcloud</vt:lpstr>
      <vt:lpstr>Screenshot de sonarcloud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du projet cybercar</dc:title>
  <dc:creator>Jeremie Plaiche</dc:creator>
  <cp:lastModifiedBy>Jeremie Plaiche</cp:lastModifiedBy>
  <cp:revision>18</cp:revision>
  <dcterms:created xsi:type="dcterms:W3CDTF">2021-12-07T08:22:28Z</dcterms:created>
  <dcterms:modified xsi:type="dcterms:W3CDTF">2022-05-05T17:46:13Z</dcterms:modified>
</cp:coreProperties>
</file>